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8" r:id="rId2"/>
  </p:sldMasterIdLst>
  <p:notesMasterIdLst>
    <p:notesMasterId r:id="rId63"/>
  </p:notesMasterIdLst>
  <p:sldIdLst>
    <p:sldId id="256" r:id="rId3"/>
    <p:sldId id="31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302" r:id="rId20"/>
    <p:sldId id="30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8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465" autoAdjust="0"/>
  </p:normalViewPr>
  <p:slideViewPr>
    <p:cSldViewPr>
      <p:cViewPr varScale="1">
        <p:scale>
          <a:sx n="66" d="100"/>
          <a:sy n="66" d="100"/>
        </p:scale>
        <p:origin x="128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9B09D-1FEB-4304-979D-E4BA763BB12F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247B4-7132-4B27-B8C6-EA31182E0C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88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806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463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242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916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581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143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33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010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predicted value 𝑦^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^​ is given by:𝑦^=𝑤𝑇𝑥+𝑏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^​=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422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133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554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672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875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394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150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5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144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497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775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721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16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points are generated according to the unknown data generating distribution 𝑃(𝑋)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are paired with their corresponding outputs according to the unknown target function 𝑓.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pairs form the training examples (𝑥1,𝑦1),(𝑥2,𝑦2),…,(𝑥𝑁,𝑦𝑁)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26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333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967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72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188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041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60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572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977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110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676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Goal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main goal of machine learning is to approximate the unknown target function 𝑓 using a final hypothesis ℎ derived from the training examples.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Unknown Data Generating Distribution 𝑃(𝑋)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is the probability distribution that generates the input data 𝑋. It represents the process or environment from which our data samples are drawn.</a:t>
            </a:r>
          </a:p>
          <a:p>
            <a:pPr lvl="1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For a spam detection system, 𝑃(𝑋)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could represent the distribution of all possible emails.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641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031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807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986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9010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5964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3913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3081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2854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3870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19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Algorithm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examples are fed into the learning algorithm.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learning algorithm searches through the hypothesis set to find the best hypothesis that approximates the target function.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 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learning algorithm evaluates multiple hypotheses from the hypothesis set.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selects the hypothesis that minimizes the error on the training data (or, ideally, generalizes well to new data).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7183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007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41C5-10D4-4699-BE8B-93888A802E7D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454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6822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845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1946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2601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269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1801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8467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90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learning algorithm infers the final hypothesis ℎ based on the training data.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final hypothesis is used to make predictions on new, unseen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108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571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main goal of machine learning is to approximate the unknown target function 𝑓 using a final hypothesis ℎ derived from the training examples.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Since 𝑓 and 𝑃(𝑋) are unknown, the quality of the final hypothesis ℎ depends on the choice of the learning algorithm, the richness of the hypothesis set, and the representativeness of the training examples.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 Process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learning algorithm's task is to infer a hypothesis ℎ that generalizes well to new data, achieving a balance between fitting the training data and maintaining simplicity to avoid overfitting.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49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63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247B4-7132-4B27-B8C6-EA31182E0CF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00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27945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9116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170106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55ED-EF70-4F47-BD09-C3E41A7A7DAD}" type="datetime1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570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A690-93A1-443F-9B32-F4DF55E1AC5D}" type="datetime1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30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5E8A-0D47-4952-91A4-F6945872787F}" type="datetime1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444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E162-6BB5-4AC1-9A15-6404E8F4FF45}" type="datetime1">
              <a:rPr lang="en-GB" smtClean="0"/>
              <a:t>28/05/2024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20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AB1B4-F858-4225-A3C2-4B97A0BCB819}" type="datetime1">
              <a:rPr lang="en-GB" smtClean="0"/>
              <a:t>28/05/2024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221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ED9F-6900-43DB-8EF4-D6BF47E0676F}" type="datetime1">
              <a:rPr lang="en-GB" smtClean="0"/>
              <a:t>28/05/2024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61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5237-46E6-4912-9D42-C510EBBAFCF5}" type="datetime1">
              <a:rPr lang="en-GB" smtClean="0"/>
              <a:t>28/05/2024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442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544B-5CF8-4432-AB41-6A9CE7A82ADD}" type="datetime1">
              <a:rPr lang="en-GB" smtClean="0"/>
              <a:t>28/05/2024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50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74174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82489"/>
            <a:ext cx="7886700" cy="3550234"/>
          </a:xfrm>
        </p:spPr>
        <p:txBody>
          <a:bodyPr>
            <a:normAutofit/>
          </a:bodyPr>
          <a:lstStyle>
            <a:lvl1pPr>
              <a:defRPr sz="1800">
                <a:latin typeface="Helvetica" pitchFamily="2" charset="0"/>
              </a:defRPr>
            </a:lvl1pPr>
            <a:lvl2pPr>
              <a:defRPr sz="1500">
                <a:latin typeface="Helvetica" pitchFamily="2" charset="0"/>
              </a:defRPr>
            </a:lvl2pPr>
            <a:lvl3pPr>
              <a:defRPr sz="1350">
                <a:latin typeface="Helvetica" pitchFamily="2" charset="0"/>
              </a:defRPr>
            </a:lvl3pPr>
            <a:lvl4pPr>
              <a:defRPr sz="1200">
                <a:latin typeface="Helvetica" pitchFamily="2" charset="0"/>
              </a:defRPr>
            </a:lvl4pPr>
            <a:lvl5pPr>
              <a:defRPr sz="1200">
                <a:latin typeface="Helvetica" pitchFamily="2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47926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2CC95-8AF4-4132-A6CF-353E34B4E35F}" type="datetime1">
              <a:rPr lang="en-GB" smtClean="0"/>
              <a:t>28/05/2024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581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8882-C61D-4B0C-B0BD-9C478133757A}" type="datetime1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208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0A676-2BD3-4C37-A8CB-DDE5A9CF2F43}" type="datetime1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065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088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225483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09610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99387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799523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596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6560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4924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F205-D84A-4AF0-A338-9FFBE803B386}" type="datetime1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8CC25-51C7-4BBD-8841-366AE4B91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9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hisworddoesnotexist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x_bgoTF7bs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519" y="47790"/>
            <a:ext cx="124741" cy="15821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00" y="72360"/>
              <a:ext cx="1749330" cy="1193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143699" cy="5143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3834"/>
              <a:ext cx="9143639" cy="5059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45075"/>
              <a:ext cx="3771899" cy="41315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0700" y="1367359"/>
            <a:ext cx="27355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Machine </a:t>
            </a:r>
            <a:r>
              <a:rPr dirty="0"/>
              <a:t>Learning</a:t>
            </a:r>
            <a:r>
              <a:rPr spc="-40" dirty="0"/>
              <a:t> </a:t>
            </a:r>
            <a:r>
              <a:rPr spc="-10" dirty="0"/>
              <a:t>Basics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8625" y="2637356"/>
            <a:ext cx="2198370" cy="13567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smtClean="0">
                <a:latin typeface="Arial"/>
                <a:cs typeface="Arial"/>
              </a:rPr>
              <a:t>João Campagnolo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smtClean="0">
                <a:latin typeface="Arial"/>
                <a:cs typeface="Arial"/>
              </a:rPr>
              <a:t>Computational Neuroscience class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smtClean="0">
                <a:latin typeface="Arial"/>
                <a:cs typeface="Arial"/>
              </a:rPr>
              <a:t>Spring 2024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Performance</a:t>
            </a:r>
            <a:r>
              <a:rPr spc="-35" dirty="0"/>
              <a:t> </a:t>
            </a:r>
            <a:r>
              <a:rPr dirty="0"/>
              <a:t>measure,</a:t>
            </a:r>
            <a:r>
              <a:rPr spc="-5" dirty="0"/>
              <a:t> </a:t>
            </a:r>
            <a:r>
              <a:rPr b="1" spc="-50" dirty="0">
                <a:latin typeface="Arial"/>
                <a:cs typeface="Arial"/>
              </a:rPr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88" y="1204495"/>
            <a:ext cx="3434079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48615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Not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always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straightforward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but </a:t>
            </a:r>
            <a:r>
              <a:rPr sz="1800" dirty="0">
                <a:latin typeface="Arial"/>
                <a:cs typeface="Arial"/>
              </a:rPr>
              <a:t>most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common: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Accuracy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Error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rates/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losses</a:t>
            </a:r>
            <a:r>
              <a:rPr sz="1800" spc="-10" dirty="0">
                <a:latin typeface="Arial"/>
                <a:cs typeface="Arial"/>
              </a:rPr>
              <a:t> (0-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loss)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Log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probability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KL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divergence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5125" y="3473112"/>
            <a:ext cx="298640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https://thispersondoesnotexist.com/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http://www.thisworddoesnotexist.com/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Experience,</a:t>
            </a:r>
            <a:r>
              <a:rPr spc="-5" dirty="0"/>
              <a:t> </a:t>
            </a:r>
            <a:r>
              <a:rPr b="1" spc="-50" dirty="0">
                <a:latin typeface="Arial"/>
                <a:cs typeface="Arial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826" y="1204505"/>
            <a:ext cx="4978400" cy="27857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99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All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ways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information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model </a:t>
            </a:r>
            <a:r>
              <a:rPr sz="1800" dirty="0">
                <a:latin typeface="Arial"/>
                <a:cs typeface="Arial"/>
              </a:rPr>
              <a:t>primarily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Prior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Hyper-</a:t>
            </a:r>
            <a:r>
              <a:rPr sz="1800" spc="-10" dirty="0">
                <a:latin typeface="Arial"/>
                <a:cs typeface="Arial"/>
              </a:rPr>
              <a:t>parameters</a:t>
            </a:r>
            <a:endParaRPr sz="1800">
              <a:latin typeface="Arial"/>
              <a:cs typeface="Arial"/>
            </a:endParaRPr>
          </a:p>
          <a:p>
            <a:pPr marL="46926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Data/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supervision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Arial"/>
              <a:cs typeface="Arial"/>
            </a:endParaRPr>
          </a:p>
          <a:p>
            <a:pPr marL="12700" marR="344170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concrete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classification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methods</a:t>
            </a:r>
            <a:r>
              <a:rPr sz="1800" spc="-25" dirty="0">
                <a:latin typeface="Arial"/>
                <a:cs typeface="Arial"/>
              </a:rPr>
              <a:t> is </a:t>
            </a:r>
            <a:r>
              <a:rPr sz="1800" dirty="0">
                <a:latin typeface="Arial"/>
                <a:cs typeface="Arial"/>
              </a:rPr>
              <a:t>based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5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7921" y="1205522"/>
            <a:ext cx="348107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10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Strong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labels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entire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dataset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(Relatively)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Easy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10" dirty="0">
                <a:latin typeface="Arial"/>
                <a:cs typeface="Arial"/>
              </a:rPr>
              <a:t> train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Hard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obtain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high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quality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labels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Ex: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Image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Segmentation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7854" y="3104939"/>
            <a:ext cx="3897946" cy="1599158"/>
          </a:xfrm>
          <a:prstGeom prst="rect">
            <a:avLst/>
          </a:prstGeom>
        </p:spPr>
      </p:pic>
      <p:pic>
        <p:nvPicPr>
          <p:cNvPr id="8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3015518"/>
            <a:ext cx="1778000" cy="1778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603156"/>
            <a:ext cx="3352800" cy="2216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6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7921" y="1453172"/>
            <a:ext cx="2961005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10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No</a:t>
            </a:r>
            <a:r>
              <a:rPr sz="1600" spc="-10" dirty="0">
                <a:latin typeface="Arial"/>
                <a:cs typeface="Arial"/>
              </a:rPr>
              <a:t> labels.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“Figure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out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yourself”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  <a:p>
            <a:pPr marL="363855" marR="208915" indent="-351790">
              <a:lnSpc>
                <a:spcPct val="101600"/>
              </a:lnSpc>
              <a:buChar char="○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Ex: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Social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networks,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Gene </a:t>
            </a:r>
            <a:r>
              <a:rPr sz="1600" dirty="0">
                <a:latin typeface="Arial"/>
                <a:cs typeface="Arial"/>
              </a:rPr>
              <a:t>expression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networks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5900" y="948018"/>
            <a:ext cx="3219450" cy="2095620"/>
          </a:xfrm>
          <a:prstGeom prst="rect">
            <a:avLst/>
          </a:prstGeom>
        </p:spPr>
      </p:pic>
      <p:pic>
        <p:nvPicPr>
          <p:cNvPr id="1030" name="Picture 6" descr="https://royalsocietypublishing.org/cms/asset/f8e50bdb-5724-494b-b98a-3dfcd85c9bbd/rsif20140672f0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57318"/>
            <a:ext cx="4763914" cy="9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oyalsocietypublishing.org/cms/asset/9101842b-2dea-43ee-bff8-4996983bd201/rsif20140672f09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6" y="3409949"/>
            <a:ext cx="2974974" cy="143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4715499"/>
            <a:ext cx="228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Berman et al., 2014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Semi-</a:t>
            </a:r>
            <a:r>
              <a:rPr dirty="0"/>
              <a:t>supervised</a:t>
            </a:r>
            <a:r>
              <a:rPr spc="-2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7921" y="1453172"/>
            <a:ext cx="342519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10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Strong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labels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for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some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of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the</a:t>
            </a:r>
            <a:r>
              <a:rPr sz="1600" spc="-20" dirty="0">
                <a:latin typeface="Helvetica" pitchFamily="2" charset="0"/>
                <a:cs typeface="Arial"/>
              </a:rPr>
              <a:t> data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Weak</a:t>
            </a:r>
            <a:r>
              <a:rPr sz="1600" spc="-3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labels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for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all</a:t>
            </a:r>
            <a:r>
              <a:rPr sz="1600" spc="-3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of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the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spc="-20" dirty="0">
                <a:latin typeface="Helvetica" pitchFamily="2" charset="0"/>
                <a:cs typeface="Arial"/>
              </a:rPr>
              <a:t>data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marR="388620" indent="-351790">
              <a:lnSpc>
                <a:spcPct val="101600"/>
              </a:lnSpc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Can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be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useful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in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cases</a:t>
            </a:r>
            <a:r>
              <a:rPr sz="1600" spc="-10" dirty="0">
                <a:latin typeface="Helvetica" pitchFamily="2" charset="0"/>
                <a:cs typeface="Arial"/>
              </a:rPr>
              <a:t> where </a:t>
            </a:r>
            <a:r>
              <a:rPr sz="1600" dirty="0">
                <a:latin typeface="Helvetica" pitchFamily="2" charset="0"/>
                <a:cs typeface="Arial"/>
              </a:rPr>
              <a:t>strong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labels</a:t>
            </a:r>
            <a:r>
              <a:rPr sz="1600" spc="-3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are</a:t>
            </a:r>
            <a:r>
              <a:rPr sz="1600" spc="-3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hard!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Ex: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Captcha</a:t>
            </a:r>
            <a:endParaRPr sz="16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6579" y="1482100"/>
            <a:ext cx="3943769" cy="289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Reinforcement</a:t>
            </a:r>
            <a:r>
              <a:rPr spc="-6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0721" y="1453172"/>
            <a:ext cx="3289935" cy="1507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63855" marR="5080" indent="-351790">
              <a:lnSpc>
                <a:spcPct val="101600"/>
              </a:lnSpc>
              <a:spcBef>
                <a:spcPts val="7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Combination</a:t>
            </a:r>
            <a:r>
              <a:rPr sz="1600" spc="-4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of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strong</a:t>
            </a:r>
            <a:r>
              <a:rPr sz="1600" spc="-4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and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20" dirty="0">
                <a:latin typeface="Helvetica" pitchFamily="2" charset="0"/>
                <a:cs typeface="Arial"/>
              </a:rPr>
              <a:t>weak </a:t>
            </a:r>
            <a:r>
              <a:rPr sz="1600" spc="-10" dirty="0">
                <a:latin typeface="Helvetica" pitchFamily="2" charset="0"/>
                <a:cs typeface="Arial"/>
              </a:rPr>
              <a:t>labels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Online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learning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Constant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learning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marR="840740" indent="-351790">
              <a:lnSpc>
                <a:spcPct val="101600"/>
              </a:lnSpc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Ex:</a:t>
            </a:r>
            <a:r>
              <a:rPr sz="1600" spc="-4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Streaming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services recommendation</a:t>
            </a:r>
            <a:endParaRPr sz="16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0" y="3333750"/>
            <a:ext cx="4489651" cy="1178549"/>
          </a:xfrm>
          <a:prstGeom prst="rect">
            <a:avLst/>
          </a:prstGeom>
        </p:spPr>
      </p:pic>
      <p:pic>
        <p:nvPicPr>
          <p:cNvPr id="5" name="hx_bgoTF7bs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105400" y="972230"/>
            <a:ext cx="3048000" cy="171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More….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428750"/>
            <a:ext cx="5857240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6465" indent="-351155">
              <a:lnSpc>
                <a:spcPct val="100000"/>
              </a:lnSpc>
              <a:spcBef>
                <a:spcPts val="100"/>
              </a:spcBef>
              <a:buChar char="○"/>
              <a:tabLst>
                <a:tab pos="926465" algn="l"/>
              </a:tabLst>
            </a:pPr>
            <a:r>
              <a:rPr sz="1600" spc="-10" dirty="0">
                <a:latin typeface="Helvetica" pitchFamily="2" charset="0"/>
                <a:cs typeface="Arial"/>
              </a:rPr>
              <a:t>Self-supervised</a:t>
            </a:r>
            <a:endParaRPr sz="1600" dirty="0">
              <a:latin typeface="Helvetica" pitchFamily="2" charset="0"/>
              <a:cs typeface="Arial"/>
            </a:endParaRPr>
          </a:p>
          <a:p>
            <a:pPr marL="92646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92646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Active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learning</a:t>
            </a:r>
            <a:endParaRPr sz="1600" dirty="0">
              <a:latin typeface="Helvetica" pitchFamily="2" charset="0"/>
              <a:cs typeface="Arial"/>
            </a:endParaRPr>
          </a:p>
          <a:p>
            <a:pPr marL="92646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92646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Continual</a:t>
            </a:r>
            <a:r>
              <a:rPr sz="1600" spc="-45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learning</a:t>
            </a:r>
            <a:endParaRPr sz="1600" dirty="0">
              <a:latin typeface="Helvetica" pitchFamily="2" charset="0"/>
              <a:cs typeface="Arial"/>
            </a:endParaRPr>
          </a:p>
          <a:p>
            <a:pPr marL="92646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926465" algn="l"/>
              </a:tabLst>
            </a:pPr>
            <a:r>
              <a:rPr sz="1600" spc="-10" dirty="0">
                <a:latin typeface="Helvetica" pitchFamily="2" charset="0"/>
                <a:cs typeface="Arial"/>
              </a:rPr>
              <a:t>Meta-learning</a:t>
            </a:r>
            <a:endParaRPr sz="1600" dirty="0">
              <a:latin typeface="Helvetica" pitchFamily="2" charset="0"/>
              <a:cs typeface="Arial"/>
            </a:endParaRPr>
          </a:p>
          <a:p>
            <a:pPr marL="92646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926465" algn="l"/>
              </a:tabLst>
            </a:pPr>
            <a:r>
              <a:rPr sz="1600" spc="-20" dirty="0">
                <a:latin typeface="Helvetica" pitchFamily="2" charset="0"/>
                <a:cs typeface="Arial"/>
              </a:rPr>
              <a:t>…...</a:t>
            </a:r>
            <a:endParaRPr sz="16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600" dirty="0">
              <a:latin typeface="Helvetica" pitchFamily="2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Helvetica" pitchFamily="2" charset="0"/>
                <a:cs typeface="Arial"/>
              </a:rPr>
              <a:t>We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will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focus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on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supervised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and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unsupervised</a:t>
            </a:r>
            <a:r>
              <a:rPr sz="1600" spc="-4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learning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methods.</a:t>
            </a:r>
            <a:endParaRPr sz="16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Formulate</a:t>
            </a:r>
            <a:r>
              <a:rPr spc="-30" dirty="0"/>
              <a:t> </a:t>
            </a:r>
            <a:r>
              <a:rPr dirty="0"/>
              <a:t>your</a:t>
            </a:r>
            <a:r>
              <a:rPr spc="-30" dirty="0"/>
              <a:t> </a:t>
            </a:r>
            <a:r>
              <a:rPr dirty="0"/>
              <a:t>learning</a:t>
            </a:r>
            <a:r>
              <a:rPr spc="-30" dirty="0"/>
              <a:t> </a:t>
            </a:r>
            <a:r>
              <a:rPr spc="-20" dirty="0"/>
              <a:t>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0721" y="1453172"/>
            <a:ext cx="173164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100"/>
              </a:spcBef>
              <a:buChar char="○"/>
              <a:tabLst>
                <a:tab pos="363855" algn="l"/>
              </a:tabLst>
            </a:pPr>
            <a:r>
              <a:rPr sz="1600" spc="-25" dirty="0">
                <a:latin typeface="Helvetica" pitchFamily="2" charset="0"/>
                <a:cs typeface="Arial"/>
              </a:rPr>
              <a:t>Task</a:t>
            </a:r>
            <a:r>
              <a:rPr sz="1600" spc="-85" dirty="0">
                <a:latin typeface="Helvetica" pitchFamily="2" charset="0"/>
                <a:cs typeface="Arial"/>
              </a:rPr>
              <a:t> </a:t>
            </a:r>
            <a:r>
              <a:rPr sz="1600" b="1" spc="-50" dirty="0">
                <a:latin typeface="Helvetica" pitchFamily="2" charset="0"/>
                <a:cs typeface="Arial"/>
              </a:rPr>
              <a:t>T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Char char="○"/>
              <a:tabLst>
                <a:tab pos="363855" algn="l"/>
              </a:tabLst>
            </a:pPr>
            <a:r>
              <a:rPr sz="1600" spc="-10" dirty="0">
                <a:latin typeface="Helvetica" pitchFamily="2" charset="0"/>
                <a:cs typeface="Arial"/>
              </a:rPr>
              <a:t>Performance</a:t>
            </a:r>
            <a:r>
              <a:rPr sz="1600" spc="-35" dirty="0">
                <a:latin typeface="Helvetica" pitchFamily="2" charset="0"/>
                <a:cs typeface="Arial"/>
              </a:rPr>
              <a:t> </a:t>
            </a:r>
            <a:r>
              <a:rPr sz="1600" b="1" spc="-50" dirty="0">
                <a:latin typeface="Helvetica" pitchFamily="2" charset="0"/>
                <a:cs typeface="Arial"/>
              </a:rPr>
              <a:t>P</a:t>
            </a:r>
            <a:endParaRPr sz="1600" dirty="0">
              <a:latin typeface="Helvetica" pitchFamily="2" charset="0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30"/>
              </a:spcBef>
              <a:buFont typeface="Arial"/>
              <a:buChar char="○"/>
              <a:tabLst>
                <a:tab pos="363855" algn="l"/>
              </a:tabLst>
            </a:pPr>
            <a:r>
              <a:rPr sz="1600" dirty="0">
                <a:latin typeface="Helvetica" pitchFamily="2" charset="0"/>
                <a:cs typeface="Arial"/>
              </a:rPr>
              <a:t>Experience</a:t>
            </a:r>
            <a:r>
              <a:rPr sz="1600" spc="-50" dirty="0">
                <a:latin typeface="Helvetica" pitchFamily="2" charset="0"/>
                <a:cs typeface="Arial"/>
              </a:rPr>
              <a:t> </a:t>
            </a:r>
            <a:r>
              <a:rPr sz="1600" b="1" spc="-50" dirty="0">
                <a:latin typeface="Helvetica" pitchFamily="2" charset="0"/>
                <a:cs typeface="Arial"/>
              </a:rPr>
              <a:t>E</a:t>
            </a:r>
            <a:endParaRPr sz="1600" dirty="0">
              <a:latin typeface="Helvetica" pitchFamily="2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721" y="2588246"/>
            <a:ext cx="39376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Helvetica" pitchFamily="2" charset="0"/>
                <a:cs typeface="Arial"/>
              </a:rPr>
              <a:t>We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will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discuss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this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in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the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exercise</a:t>
            </a:r>
            <a:r>
              <a:rPr sz="1600" spc="-25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session.</a:t>
            </a:r>
            <a:endParaRPr sz="16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Linear regression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82489"/>
                <a:ext cx="7886700" cy="362286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Task (T)</a:t>
                </a:r>
                <a:r>
                  <a:rPr lang="en-US" dirty="0"/>
                  <a:t>: Predict a continuous value from a vector of features using a linear model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sz="1600" i="1" dirty="0"/>
                  <a:t>y</a:t>
                </a:r>
                <a:r>
                  <a:rPr lang="en-US" sz="1600" dirty="0"/>
                  <a:t>^​=</a:t>
                </a:r>
                <a:r>
                  <a:rPr lang="en-US" sz="1600" b="1" dirty="0" err="1" smtClean="0"/>
                  <a:t>w</a:t>
                </a:r>
                <a:r>
                  <a:rPr lang="en-US" sz="1600" i="1" dirty="0" err="1" smtClean="0"/>
                  <a:t>T</a:t>
                </a:r>
                <a:r>
                  <a:rPr lang="en-US" sz="1600" b="1" dirty="0" err="1" smtClean="0"/>
                  <a:t>x</a:t>
                </a:r>
                <a:r>
                  <a:rPr lang="en-US" sz="1600" dirty="0" err="1" smtClean="0"/>
                  <a:t>+</a:t>
                </a:r>
                <a:r>
                  <a:rPr lang="en-US" sz="1600" i="1" dirty="0" err="1" smtClean="0"/>
                  <a:t>b</a:t>
                </a:r>
                <a:r>
                  <a:rPr lang="en-US" sz="1600" i="1" dirty="0" smtClean="0"/>
                  <a:t>, </a:t>
                </a:r>
                <a:r>
                  <a:rPr lang="en-US" i="1" dirty="0" err="1"/>
                  <a:t>x</a:t>
                </a:r>
                <a:r>
                  <a:rPr lang="en-US" dirty="0" err="1"/>
                  <a:t>∈</a:t>
                </a:r>
                <a:r>
                  <a:rPr lang="en-US" dirty="0" err="1" smtClean="0"/>
                  <a:t>R</a:t>
                </a:r>
                <a:r>
                  <a:rPr lang="en-US" i="1" dirty="0" err="1" smtClean="0"/>
                  <a:t>n</a:t>
                </a:r>
                <a:r>
                  <a:rPr lang="en-US" i="1" dirty="0" smtClean="0"/>
                  <a:t>, </a:t>
                </a:r>
                <a:r>
                  <a:rPr lang="en-US" i="1" dirty="0" err="1"/>
                  <a:t>y</a:t>
                </a:r>
                <a:r>
                  <a:rPr lang="en-US" dirty="0" err="1"/>
                  <a:t>∈R</a:t>
                </a:r>
                <a:endParaRPr lang="en-US" dirty="0"/>
              </a:p>
              <a:p>
                <a:r>
                  <a:rPr lang="en-US" b="1" dirty="0"/>
                  <a:t>Performance Metric (P)</a:t>
                </a:r>
                <a:r>
                  <a:rPr lang="en-US" dirty="0"/>
                  <a:t>: Evaluate the model using Mean Squared Error (MSE) on a test set</a:t>
                </a:r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MSE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</m:e>
                            </m:d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b="1" dirty="0"/>
                  <a:t>Experience (E)</a:t>
                </a:r>
                <a:r>
                  <a:rPr lang="en-US" dirty="0"/>
                  <a:t>: Train the model using a dataset of input-output pairs to learn the optimal weights and bias.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82489"/>
                <a:ext cx="7886700" cy="3622861"/>
              </a:xfrm>
              <a:blipFill>
                <a:blip r:embed="rId3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4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Linear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Experience </a:t>
            </a:r>
            <a:r>
              <a:rPr lang="en-US" b="1" dirty="0"/>
              <a:t>(E)</a:t>
            </a:r>
            <a:r>
              <a:rPr lang="en-US" dirty="0"/>
              <a:t>: Train the model using a dataset of input-output pairs to learn the optimal weights and bias.</a:t>
            </a:r>
          </a:p>
          <a:p>
            <a:endParaRPr lang="en-GB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8" y="1964658"/>
            <a:ext cx="6219825" cy="26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396770"/>
            <a:ext cx="78867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 smtClean="0"/>
              <a:t>Overview</a:t>
            </a:r>
            <a:r>
              <a:rPr lang="en-US" spc="-10" dirty="0" smtClean="0"/>
              <a:t> &amp; Credits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28650" y="1047750"/>
            <a:ext cx="6153150" cy="29879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115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</a:tabLst>
            </a:pPr>
            <a:r>
              <a:rPr dirty="0">
                <a:latin typeface="Helvetica" pitchFamily="2" charset="0"/>
                <a:cs typeface="Arial"/>
              </a:rPr>
              <a:t>Basics</a:t>
            </a:r>
            <a:r>
              <a:rPr spc="-75" dirty="0">
                <a:latin typeface="Helvetica" pitchFamily="2" charset="0"/>
                <a:cs typeface="Arial"/>
              </a:rPr>
              <a:t> </a:t>
            </a:r>
            <a:r>
              <a:rPr dirty="0">
                <a:latin typeface="Helvetica" pitchFamily="2" charset="0"/>
                <a:cs typeface="Arial"/>
              </a:rPr>
              <a:t>of</a:t>
            </a:r>
            <a:r>
              <a:rPr spc="-70" dirty="0">
                <a:latin typeface="Helvetica" pitchFamily="2" charset="0"/>
                <a:cs typeface="Arial"/>
              </a:rPr>
              <a:t> </a:t>
            </a:r>
            <a:r>
              <a:rPr dirty="0">
                <a:latin typeface="Helvetica" pitchFamily="2" charset="0"/>
                <a:cs typeface="Arial"/>
              </a:rPr>
              <a:t>Machine</a:t>
            </a:r>
            <a:r>
              <a:rPr spc="-70" dirty="0">
                <a:latin typeface="Helvetica" pitchFamily="2" charset="0"/>
                <a:cs typeface="Arial"/>
              </a:rPr>
              <a:t> </a:t>
            </a:r>
            <a:r>
              <a:rPr spc="-10" dirty="0">
                <a:latin typeface="Helvetica" pitchFamily="2" charset="0"/>
                <a:cs typeface="Arial"/>
              </a:rPr>
              <a:t>learning</a:t>
            </a:r>
            <a:endParaRPr dirty="0">
              <a:latin typeface="Helvetica" pitchFamily="2" charset="0"/>
              <a:cs typeface="Arial"/>
            </a:endParaRPr>
          </a:p>
          <a:p>
            <a:pPr marL="424815" indent="-412115">
              <a:lnSpc>
                <a:spcPts val="2850"/>
              </a:lnSpc>
              <a:buChar char="●"/>
              <a:tabLst>
                <a:tab pos="424815" algn="l"/>
              </a:tabLst>
            </a:pPr>
            <a:r>
              <a:rPr spc="-10" dirty="0">
                <a:latin typeface="Helvetica" pitchFamily="2" charset="0"/>
                <a:cs typeface="Arial"/>
              </a:rPr>
              <a:t>Types</a:t>
            </a:r>
            <a:r>
              <a:rPr spc="-80" dirty="0">
                <a:latin typeface="Helvetica" pitchFamily="2" charset="0"/>
                <a:cs typeface="Arial"/>
              </a:rPr>
              <a:t> </a:t>
            </a:r>
            <a:r>
              <a:rPr dirty="0">
                <a:latin typeface="Helvetica" pitchFamily="2" charset="0"/>
                <a:cs typeface="Arial"/>
              </a:rPr>
              <a:t>of</a:t>
            </a:r>
            <a:r>
              <a:rPr spc="-75" dirty="0">
                <a:latin typeface="Helvetica" pitchFamily="2" charset="0"/>
                <a:cs typeface="Arial"/>
              </a:rPr>
              <a:t> </a:t>
            </a:r>
            <a:r>
              <a:rPr spc="-10" dirty="0">
                <a:latin typeface="Helvetica" pitchFamily="2" charset="0"/>
                <a:cs typeface="Arial"/>
              </a:rPr>
              <a:t>learning</a:t>
            </a:r>
            <a:endParaRPr dirty="0">
              <a:latin typeface="Helvetica" pitchFamily="2" charset="0"/>
              <a:cs typeface="Arial"/>
            </a:endParaRPr>
          </a:p>
          <a:p>
            <a:pPr marL="424815" indent="-412115">
              <a:lnSpc>
                <a:spcPts val="2850"/>
              </a:lnSpc>
              <a:buChar char="●"/>
              <a:tabLst>
                <a:tab pos="424815" algn="l"/>
              </a:tabLst>
            </a:pPr>
            <a:r>
              <a:rPr dirty="0">
                <a:latin typeface="Helvetica" pitchFamily="2" charset="0"/>
                <a:cs typeface="Arial"/>
              </a:rPr>
              <a:t>Principles</a:t>
            </a:r>
            <a:r>
              <a:rPr spc="-60" dirty="0">
                <a:latin typeface="Helvetica" pitchFamily="2" charset="0"/>
                <a:cs typeface="Arial"/>
              </a:rPr>
              <a:t> </a:t>
            </a:r>
            <a:r>
              <a:rPr dirty="0">
                <a:latin typeface="Helvetica" pitchFamily="2" charset="0"/>
                <a:cs typeface="Arial"/>
              </a:rPr>
              <a:t>of</a:t>
            </a:r>
            <a:r>
              <a:rPr spc="-60" dirty="0">
                <a:latin typeface="Helvetica" pitchFamily="2" charset="0"/>
                <a:cs typeface="Arial"/>
              </a:rPr>
              <a:t> </a:t>
            </a:r>
            <a:r>
              <a:rPr spc="-10" dirty="0">
                <a:latin typeface="Helvetica" pitchFamily="2" charset="0"/>
                <a:cs typeface="Arial"/>
              </a:rPr>
              <a:t>Learning</a:t>
            </a:r>
            <a:endParaRPr dirty="0">
              <a:latin typeface="Helvetica" pitchFamily="2" charset="0"/>
              <a:cs typeface="Arial"/>
            </a:endParaRPr>
          </a:p>
          <a:p>
            <a:pPr marL="424815" indent="-412115">
              <a:lnSpc>
                <a:spcPts val="2865"/>
              </a:lnSpc>
              <a:buChar char="●"/>
              <a:tabLst>
                <a:tab pos="424815" algn="l"/>
              </a:tabLst>
            </a:pPr>
            <a:r>
              <a:rPr spc="-15" dirty="0">
                <a:latin typeface="Helvetica" pitchFamily="2" charset="0"/>
                <a:cs typeface="Arial"/>
              </a:rPr>
              <a:t>k-</a:t>
            </a:r>
            <a:r>
              <a:rPr dirty="0">
                <a:latin typeface="Helvetica" pitchFamily="2" charset="0"/>
                <a:cs typeface="Arial"/>
              </a:rPr>
              <a:t>NN</a:t>
            </a:r>
            <a:r>
              <a:rPr spc="-45" dirty="0">
                <a:latin typeface="Helvetica" pitchFamily="2" charset="0"/>
                <a:cs typeface="Arial"/>
              </a:rPr>
              <a:t> </a:t>
            </a:r>
            <a:r>
              <a:rPr spc="-10" dirty="0" smtClean="0">
                <a:latin typeface="Helvetica" pitchFamily="2" charset="0"/>
                <a:cs typeface="Arial"/>
              </a:rPr>
              <a:t>classifier</a:t>
            </a:r>
            <a:r>
              <a:rPr lang="en-US" spc="-10" dirty="0" smtClean="0">
                <a:latin typeface="Helvetica" pitchFamily="2" charset="0"/>
                <a:cs typeface="Arial"/>
              </a:rPr>
              <a:t>, and k-means clustering</a:t>
            </a:r>
          </a:p>
          <a:p>
            <a:pPr marL="424815" indent="-412115">
              <a:lnSpc>
                <a:spcPts val="2865"/>
              </a:lnSpc>
              <a:buChar char="●"/>
              <a:tabLst>
                <a:tab pos="424815" algn="l"/>
              </a:tabLst>
            </a:pPr>
            <a:endParaRPr lang="en-US" spc="-10" dirty="0">
              <a:latin typeface="Helvetica" pitchFamily="2" charset="0"/>
              <a:cs typeface="Arial"/>
            </a:endParaRPr>
          </a:p>
          <a:p>
            <a:pPr marL="424815" indent="-412115">
              <a:lnSpc>
                <a:spcPts val="2865"/>
              </a:lnSpc>
              <a:buChar char="●"/>
              <a:tabLst>
                <a:tab pos="424815" algn="l"/>
              </a:tabLst>
            </a:pPr>
            <a:r>
              <a:rPr lang="en-US" spc="-10" dirty="0" smtClean="0">
                <a:latin typeface="Helvetica" pitchFamily="2" charset="0"/>
                <a:cs typeface="Arial"/>
              </a:rPr>
              <a:t>Course adapted from MLIM lectures (Prof. Raghavendra Selvan &amp; Prof. Erik Dam)</a:t>
            </a:r>
          </a:p>
          <a:p>
            <a:pPr marL="424815" indent="-412115">
              <a:lnSpc>
                <a:spcPts val="2865"/>
              </a:lnSpc>
              <a:buChar char="●"/>
              <a:tabLst>
                <a:tab pos="424815" algn="l"/>
              </a:tabLst>
            </a:pPr>
            <a:r>
              <a:rPr lang="en-US" spc="-10" dirty="0" smtClean="0">
                <a:latin typeface="Helvetica" pitchFamily="2" charset="0"/>
                <a:cs typeface="Arial"/>
              </a:rPr>
              <a:t>Based on:</a:t>
            </a:r>
            <a:endParaRPr dirty="0">
              <a:latin typeface="Helvetica" pitchFamily="2" charset="0"/>
              <a:cs typeface="Arial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09800" y="3714750"/>
            <a:ext cx="365760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@book{Goodfellow-et-al-2016, title={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hlinkClick r:id="rId3"/>
              </a:rPr>
              <a:t>Deep Learning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}, author={Ian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Goodfellow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Yoshua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Bengio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and Aaron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Courville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}, publisher={MIT Press}, note={\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url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{http://www.deeplearningbook.org}}, year={2016} }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 descr="Deep Learning (Adaptive Computation and Machine Learning series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18" y="3565220"/>
            <a:ext cx="938782" cy="123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6388" y="2437159"/>
            <a:ext cx="3688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Principles</a:t>
            </a:r>
            <a:r>
              <a:rPr spc="-2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10" dirty="0"/>
              <a:t>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Generalization</a:t>
            </a:r>
            <a:r>
              <a:rPr sz="2400" spc="-95" dirty="0"/>
              <a:t> </a:t>
            </a:r>
            <a:r>
              <a:rPr sz="2400" spc="-10" dirty="0"/>
              <a:t>Error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696094" y="1204505"/>
            <a:ext cx="508190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Helvetica" pitchFamily="2" charset="0"/>
                <a:cs typeface="Arial"/>
              </a:rPr>
              <a:t>In-</a:t>
            </a:r>
            <a:r>
              <a:rPr sz="1800" dirty="0">
                <a:latin typeface="Helvetica" pitchFamily="2" charset="0"/>
                <a:cs typeface="Arial"/>
              </a:rPr>
              <a:t>sample/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error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Helvetica" pitchFamily="2" charset="0"/>
                <a:cs typeface="Arial"/>
              </a:rPr>
              <a:t>Out-of-</a:t>
            </a:r>
            <a:r>
              <a:rPr sz="1800" dirty="0">
                <a:latin typeface="Helvetica" pitchFamily="2" charset="0"/>
                <a:cs typeface="Arial"/>
              </a:rPr>
              <a:t>sample/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test</a:t>
            </a:r>
            <a:r>
              <a:rPr sz="1800" spc="-10" dirty="0">
                <a:latin typeface="Helvetica" pitchFamily="2" charset="0"/>
                <a:cs typeface="Arial"/>
              </a:rPr>
              <a:t> error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Difference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between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these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two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generalization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Generalization</a:t>
            </a:r>
            <a:r>
              <a:rPr sz="2400" spc="-95" dirty="0"/>
              <a:t> </a:t>
            </a:r>
            <a:r>
              <a:rPr sz="2400" spc="-10" dirty="0"/>
              <a:t>Error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8799" y="1215074"/>
            <a:ext cx="3824449" cy="2904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1100" y="4444837"/>
            <a:ext cx="3828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Not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obvious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minimize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generalization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error.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There’s</a:t>
            </a:r>
            <a:r>
              <a:rPr spc="-50" dirty="0"/>
              <a:t> </a:t>
            </a:r>
            <a:r>
              <a:rPr dirty="0"/>
              <a:t>No</a:t>
            </a:r>
            <a:r>
              <a:rPr spc="-40" dirty="0"/>
              <a:t> </a:t>
            </a:r>
            <a:r>
              <a:rPr dirty="0"/>
              <a:t>Free</a:t>
            </a:r>
            <a:r>
              <a:rPr spc="-35" dirty="0"/>
              <a:t> </a:t>
            </a:r>
            <a:r>
              <a:rPr spc="-10" dirty="0"/>
              <a:t>Lunch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28650" y="1082489"/>
            <a:ext cx="788670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marR="5080" indent="-325755">
              <a:lnSpc>
                <a:spcPct val="100000"/>
              </a:lnSpc>
              <a:spcBef>
                <a:spcPts val="100"/>
              </a:spcBef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ML</a:t>
            </a:r>
            <a:r>
              <a:rPr spc="-8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algorithms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can</a:t>
            </a:r>
            <a:r>
              <a:rPr spc="-2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generalize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well</a:t>
            </a:r>
            <a:r>
              <a:rPr spc="-2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from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finite</a:t>
            </a:r>
            <a:r>
              <a:rPr spc="-25" dirty="0">
                <a:latin typeface="Helvetica" pitchFamily="2" charset="0"/>
              </a:rPr>
              <a:t> set </a:t>
            </a:r>
            <a:r>
              <a:rPr dirty="0">
                <a:latin typeface="Helvetica" pitchFamily="2" charset="0"/>
              </a:rPr>
              <a:t>of</a:t>
            </a:r>
            <a:r>
              <a:rPr spc="-25" dirty="0">
                <a:latin typeface="Helvetica" pitchFamily="2" charset="0"/>
              </a:rPr>
              <a:t> </a:t>
            </a:r>
            <a:r>
              <a:rPr spc="-10" dirty="0">
                <a:latin typeface="Helvetica" pitchFamily="2" charset="0"/>
              </a:rPr>
              <a:t>examples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Contradicts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basic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principles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of</a:t>
            </a:r>
            <a:r>
              <a:rPr spc="-10" dirty="0">
                <a:latin typeface="Helvetica" pitchFamily="2" charset="0"/>
              </a:rPr>
              <a:t> logic!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ML</a:t>
            </a:r>
            <a:r>
              <a:rPr spc="-7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avoids</a:t>
            </a:r>
            <a:r>
              <a:rPr spc="-1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this</a:t>
            </a:r>
            <a:r>
              <a:rPr spc="-1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using</a:t>
            </a:r>
            <a:r>
              <a:rPr spc="-10" dirty="0">
                <a:latin typeface="Helvetica" pitchFamily="2" charset="0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probabilistic</a:t>
            </a:r>
            <a:r>
              <a:rPr i="1" spc="-15" dirty="0">
                <a:latin typeface="Helvetica" pitchFamily="2" charset="0"/>
                <a:cs typeface="Arial"/>
              </a:rPr>
              <a:t> </a:t>
            </a:r>
            <a:r>
              <a:rPr i="1" spc="-20" dirty="0">
                <a:latin typeface="Helvetica" pitchFamily="2" charset="0"/>
                <a:cs typeface="Arial"/>
              </a:rPr>
              <a:t>rules</a:t>
            </a:r>
          </a:p>
          <a:p>
            <a:pPr marL="337820" marR="249554">
              <a:lnSpc>
                <a:spcPct val="100000"/>
              </a:lnSpc>
            </a:pPr>
            <a:r>
              <a:rPr i="1" dirty="0">
                <a:latin typeface="Helvetica" pitchFamily="2" charset="0"/>
                <a:cs typeface="Arial"/>
              </a:rPr>
              <a:t>ML</a:t>
            </a:r>
            <a:r>
              <a:rPr i="1" spc="-60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finds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rules</a:t>
            </a:r>
            <a:r>
              <a:rPr i="1" spc="-30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that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are</a:t>
            </a:r>
            <a:r>
              <a:rPr i="1" spc="-20" dirty="0">
                <a:latin typeface="Helvetica" pitchFamily="2" charset="0"/>
                <a:cs typeface="Arial"/>
              </a:rPr>
              <a:t>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Helvetica" pitchFamily="2" charset="0"/>
                <a:cs typeface="Arial"/>
              </a:rPr>
              <a:t>probably</a:t>
            </a:r>
            <a:r>
              <a:rPr i="1" spc="-30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correct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spc="-10" dirty="0">
                <a:latin typeface="Helvetica" pitchFamily="2" charset="0"/>
                <a:cs typeface="Arial"/>
              </a:rPr>
              <a:t>about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Helvetica" pitchFamily="2" charset="0"/>
                <a:cs typeface="Arial"/>
              </a:rPr>
              <a:t>most</a:t>
            </a:r>
            <a:r>
              <a:rPr i="1" spc="-50" dirty="0">
                <a:latin typeface="Helvetica" pitchFamily="2" charset="0"/>
                <a:cs typeface="Arial"/>
              </a:rPr>
              <a:t> </a:t>
            </a:r>
            <a:r>
              <a:rPr i="1" spc="-10" dirty="0">
                <a:latin typeface="Helvetica" pitchFamily="2" charset="0"/>
                <a:cs typeface="Arial"/>
              </a:rPr>
              <a:t>members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There’s</a:t>
            </a:r>
            <a:r>
              <a:rPr spc="-50" dirty="0"/>
              <a:t> </a:t>
            </a:r>
            <a:r>
              <a:rPr dirty="0"/>
              <a:t>No</a:t>
            </a:r>
            <a:r>
              <a:rPr spc="-40" dirty="0"/>
              <a:t> </a:t>
            </a:r>
            <a:r>
              <a:rPr dirty="0"/>
              <a:t>Free</a:t>
            </a:r>
            <a:r>
              <a:rPr spc="-35" dirty="0"/>
              <a:t> </a:t>
            </a:r>
            <a:r>
              <a:rPr spc="-10" dirty="0"/>
              <a:t>Lunch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28650" y="1082489"/>
            <a:ext cx="788670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marR="5080" indent="-325755">
              <a:lnSpc>
                <a:spcPct val="100000"/>
              </a:lnSpc>
              <a:spcBef>
                <a:spcPts val="100"/>
              </a:spcBef>
              <a:buChar char="●"/>
              <a:tabLst>
                <a:tab pos="337820" algn="l"/>
              </a:tabLst>
            </a:pPr>
            <a:r>
              <a:rPr dirty="0"/>
              <a:t>ML</a:t>
            </a:r>
            <a:r>
              <a:rPr spc="-85" dirty="0"/>
              <a:t> </a:t>
            </a:r>
            <a:r>
              <a:rPr dirty="0"/>
              <a:t>algorithms</a:t>
            </a:r>
            <a:r>
              <a:rPr spc="-30" dirty="0"/>
              <a:t> </a:t>
            </a:r>
            <a:r>
              <a:rPr dirty="0"/>
              <a:t>can</a:t>
            </a:r>
            <a:r>
              <a:rPr spc="-25" dirty="0"/>
              <a:t> </a:t>
            </a:r>
            <a:r>
              <a:rPr dirty="0"/>
              <a:t>generalize</a:t>
            </a:r>
            <a:r>
              <a:rPr spc="-30" dirty="0"/>
              <a:t> </a:t>
            </a:r>
            <a:r>
              <a:rPr dirty="0"/>
              <a:t>well</a:t>
            </a:r>
            <a:r>
              <a:rPr spc="-25" dirty="0"/>
              <a:t> </a:t>
            </a:r>
            <a:r>
              <a:rPr dirty="0"/>
              <a:t>from</a:t>
            </a:r>
            <a:r>
              <a:rPr spc="-30" dirty="0"/>
              <a:t> </a:t>
            </a:r>
            <a:r>
              <a:rPr dirty="0"/>
              <a:t>finite</a:t>
            </a:r>
            <a:r>
              <a:rPr spc="-25" dirty="0"/>
              <a:t> set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examples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/>
              <a:t>Contradicts</a:t>
            </a:r>
            <a:r>
              <a:rPr spc="-10" dirty="0"/>
              <a:t> </a:t>
            </a:r>
            <a:r>
              <a:rPr dirty="0"/>
              <a:t>basic</a:t>
            </a:r>
            <a:r>
              <a:rPr spc="-10" dirty="0"/>
              <a:t> </a:t>
            </a:r>
            <a:r>
              <a:rPr dirty="0"/>
              <a:t>principles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logic!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/>
              <a:t>ML</a:t>
            </a:r>
            <a:r>
              <a:rPr spc="-75" dirty="0"/>
              <a:t> </a:t>
            </a:r>
            <a:r>
              <a:rPr dirty="0"/>
              <a:t>avoids</a:t>
            </a:r>
            <a:r>
              <a:rPr spc="-15" dirty="0"/>
              <a:t> </a:t>
            </a:r>
            <a:r>
              <a:rPr dirty="0"/>
              <a:t>this</a:t>
            </a:r>
            <a:r>
              <a:rPr spc="-15" dirty="0"/>
              <a:t> </a:t>
            </a:r>
            <a:r>
              <a:rPr dirty="0"/>
              <a:t>using</a:t>
            </a:r>
            <a:r>
              <a:rPr spc="-10" dirty="0"/>
              <a:t> </a:t>
            </a:r>
            <a:r>
              <a:rPr i="1" dirty="0">
                <a:latin typeface="Arial"/>
                <a:cs typeface="Arial"/>
              </a:rPr>
              <a:t>probabilistic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20" dirty="0" smtClean="0">
                <a:latin typeface="Arial"/>
                <a:cs typeface="Arial"/>
              </a:rPr>
              <a:t>rules</a:t>
            </a:r>
            <a:endParaRPr lang="en-US" i="1" spc="-20" dirty="0" smtClean="0">
              <a:latin typeface="Arial"/>
              <a:cs typeface="Arial"/>
            </a:endParaRP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i="1" dirty="0" smtClean="0">
                <a:latin typeface="Arial"/>
                <a:cs typeface="Arial"/>
              </a:rPr>
              <a:t>ML</a:t>
            </a:r>
            <a:r>
              <a:rPr i="1" spc="-60" dirty="0" smtClean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finds</a:t>
            </a:r>
            <a:r>
              <a:rPr i="1" spc="-25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rules</a:t>
            </a:r>
            <a:r>
              <a:rPr i="1" spc="-30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that</a:t>
            </a:r>
            <a:r>
              <a:rPr i="1" spc="-25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are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probably</a:t>
            </a:r>
            <a:r>
              <a:rPr i="1" spc="-30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correct</a:t>
            </a:r>
            <a:r>
              <a:rPr i="1" spc="-25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about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most</a:t>
            </a:r>
            <a:r>
              <a:rPr i="1" spc="-50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members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95562" y="2797662"/>
            <a:ext cx="4085590" cy="1165860"/>
            <a:chOff x="995562" y="2797662"/>
            <a:chExt cx="4085590" cy="1165860"/>
          </a:xfrm>
        </p:grpSpPr>
        <p:sp>
          <p:nvSpPr>
            <p:cNvPr id="5" name="object 5"/>
            <p:cNvSpPr/>
            <p:nvPr/>
          </p:nvSpPr>
          <p:spPr>
            <a:xfrm>
              <a:off x="1000324" y="2802425"/>
              <a:ext cx="4076065" cy="1156335"/>
            </a:xfrm>
            <a:custGeom>
              <a:avLst/>
              <a:gdLst/>
              <a:ahLst/>
              <a:cxnLst/>
              <a:rect l="l" t="t" r="r" b="b"/>
              <a:pathLst>
                <a:path w="4076065" h="1156335">
                  <a:moveTo>
                    <a:pt x="3882845" y="1155899"/>
                  </a:moveTo>
                  <a:lnTo>
                    <a:pt x="192653" y="1155899"/>
                  </a:lnTo>
                  <a:lnTo>
                    <a:pt x="148480" y="1150811"/>
                  </a:lnTo>
                  <a:lnTo>
                    <a:pt x="107929" y="1136318"/>
                  </a:lnTo>
                  <a:lnTo>
                    <a:pt x="72158" y="1113576"/>
                  </a:lnTo>
                  <a:lnTo>
                    <a:pt x="42323" y="1083741"/>
                  </a:lnTo>
                  <a:lnTo>
                    <a:pt x="19581" y="1047970"/>
                  </a:lnTo>
                  <a:lnTo>
                    <a:pt x="5088" y="1007419"/>
                  </a:lnTo>
                  <a:lnTo>
                    <a:pt x="0" y="963245"/>
                  </a:lnTo>
                  <a:lnTo>
                    <a:pt x="0" y="192653"/>
                  </a:lnTo>
                  <a:lnTo>
                    <a:pt x="5088" y="148480"/>
                  </a:lnTo>
                  <a:lnTo>
                    <a:pt x="19581" y="107929"/>
                  </a:lnTo>
                  <a:lnTo>
                    <a:pt x="42323" y="72158"/>
                  </a:lnTo>
                  <a:lnTo>
                    <a:pt x="72158" y="42323"/>
                  </a:lnTo>
                  <a:lnTo>
                    <a:pt x="107929" y="19581"/>
                  </a:lnTo>
                  <a:lnTo>
                    <a:pt x="148480" y="5088"/>
                  </a:lnTo>
                  <a:lnTo>
                    <a:pt x="192653" y="0"/>
                  </a:lnTo>
                  <a:lnTo>
                    <a:pt x="3882845" y="0"/>
                  </a:lnTo>
                  <a:lnTo>
                    <a:pt x="3956571" y="14664"/>
                  </a:lnTo>
                  <a:lnTo>
                    <a:pt x="4019072" y="56426"/>
                  </a:lnTo>
                  <a:lnTo>
                    <a:pt x="4060835" y="118928"/>
                  </a:lnTo>
                  <a:lnTo>
                    <a:pt x="4075499" y="192653"/>
                  </a:lnTo>
                  <a:lnTo>
                    <a:pt x="4075499" y="963245"/>
                  </a:lnTo>
                  <a:lnTo>
                    <a:pt x="4070411" y="1007419"/>
                  </a:lnTo>
                  <a:lnTo>
                    <a:pt x="4055918" y="1047970"/>
                  </a:lnTo>
                  <a:lnTo>
                    <a:pt x="4033176" y="1083741"/>
                  </a:lnTo>
                  <a:lnTo>
                    <a:pt x="4003341" y="1113576"/>
                  </a:lnTo>
                  <a:lnTo>
                    <a:pt x="3967570" y="1136318"/>
                  </a:lnTo>
                  <a:lnTo>
                    <a:pt x="3927019" y="1150811"/>
                  </a:lnTo>
                  <a:lnTo>
                    <a:pt x="3882845" y="11558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0324" y="2802425"/>
              <a:ext cx="4076065" cy="1156335"/>
            </a:xfrm>
            <a:custGeom>
              <a:avLst/>
              <a:gdLst/>
              <a:ahLst/>
              <a:cxnLst/>
              <a:rect l="l" t="t" r="r" b="b"/>
              <a:pathLst>
                <a:path w="4076065" h="1156335">
                  <a:moveTo>
                    <a:pt x="0" y="192653"/>
                  </a:moveTo>
                  <a:lnTo>
                    <a:pt x="5088" y="148480"/>
                  </a:lnTo>
                  <a:lnTo>
                    <a:pt x="19581" y="107929"/>
                  </a:lnTo>
                  <a:lnTo>
                    <a:pt x="42323" y="72158"/>
                  </a:lnTo>
                  <a:lnTo>
                    <a:pt x="72158" y="42323"/>
                  </a:lnTo>
                  <a:lnTo>
                    <a:pt x="107929" y="19581"/>
                  </a:lnTo>
                  <a:lnTo>
                    <a:pt x="148480" y="5088"/>
                  </a:lnTo>
                  <a:lnTo>
                    <a:pt x="192653" y="0"/>
                  </a:lnTo>
                  <a:lnTo>
                    <a:pt x="3882845" y="0"/>
                  </a:lnTo>
                  <a:lnTo>
                    <a:pt x="3956571" y="14664"/>
                  </a:lnTo>
                  <a:lnTo>
                    <a:pt x="4019072" y="56426"/>
                  </a:lnTo>
                  <a:lnTo>
                    <a:pt x="4060835" y="118928"/>
                  </a:lnTo>
                  <a:lnTo>
                    <a:pt x="4075499" y="192653"/>
                  </a:lnTo>
                  <a:lnTo>
                    <a:pt x="4075499" y="963245"/>
                  </a:lnTo>
                  <a:lnTo>
                    <a:pt x="4070411" y="1007419"/>
                  </a:lnTo>
                  <a:lnTo>
                    <a:pt x="4055918" y="1047970"/>
                  </a:lnTo>
                  <a:lnTo>
                    <a:pt x="4033176" y="1083741"/>
                  </a:lnTo>
                  <a:lnTo>
                    <a:pt x="4003341" y="1113576"/>
                  </a:lnTo>
                  <a:lnTo>
                    <a:pt x="3967570" y="1136318"/>
                  </a:lnTo>
                  <a:lnTo>
                    <a:pt x="3927019" y="1150811"/>
                  </a:lnTo>
                  <a:lnTo>
                    <a:pt x="3882845" y="1155899"/>
                  </a:lnTo>
                  <a:lnTo>
                    <a:pt x="192653" y="1155899"/>
                  </a:lnTo>
                  <a:lnTo>
                    <a:pt x="148480" y="1150811"/>
                  </a:lnTo>
                  <a:lnTo>
                    <a:pt x="107929" y="1136318"/>
                  </a:lnTo>
                  <a:lnTo>
                    <a:pt x="72158" y="1113576"/>
                  </a:lnTo>
                  <a:lnTo>
                    <a:pt x="42323" y="1083741"/>
                  </a:lnTo>
                  <a:lnTo>
                    <a:pt x="19581" y="1047970"/>
                  </a:lnTo>
                  <a:lnTo>
                    <a:pt x="5088" y="1007419"/>
                  </a:lnTo>
                  <a:lnTo>
                    <a:pt x="0" y="963245"/>
                  </a:lnTo>
                  <a:lnTo>
                    <a:pt x="0" y="192653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29776" y="2836688"/>
            <a:ext cx="3710304" cy="1076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i="1" dirty="0">
                <a:latin typeface="Arial"/>
                <a:cs typeface="Arial"/>
              </a:rPr>
              <a:t>No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Free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Lunch</a:t>
            </a:r>
            <a:r>
              <a:rPr sz="1400" b="1" i="1" spc="-2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Theorem:</a:t>
            </a:r>
            <a:r>
              <a:rPr sz="1400" b="1" i="1" spc="-6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Averaged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over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25" dirty="0">
                <a:latin typeface="Arial"/>
                <a:cs typeface="Arial"/>
              </a:rPr>
              <a:t>all </a:t>
            </a:r>
            <a:r>
              <a:rPr sz="1400" i="1" dirty="0">
                <a:latin typeface="Arial"/>
                <a:cs typeface="Arial"/>
              </a:rPr>
              <a:t>possible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data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generating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distributions,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every </a:t>
            </a:r>
            <a:r>
              <a:rPr sz="1400" i="1" dirty="0">
                <a:latin typeface="Arial"/>
                <a:cs typeface="Arial"/>
              </a:rPr>
              <a:t>classification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algorithm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has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same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error</a:t>
            </a:r>
            <a:r>
              <a:rPr sz="1400" i="1" spc="-20" dirty="0">
                <a:latin typeface="Arial"/>
                <a:cs typeface="Arial"/>
              </a:rPr>
              <a:t> rate </a:t>
            </a:r>
            <a:r>
              <a:rPr sz="1400" i="1" dirty="0">
                <a:latin typeface="Arial"/>
                <a:cs typeface="Arial"/>
              </a:rPr>
              <a:t>when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classifying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previously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unobserved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points </a:t>
            </a:r>
            <a:r>
              <a:rPr sz="1400" i="1" dirty="0">
                <a:latin typeface="Arial"/>
                <a:cs typeface="Arial"/>
              </a:rPr>
              <a:t>(Wolpert,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1996)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86975" y="1906611"/>
            <a:ext cx="3105150" cy="2493645"/>
            <a:chOff x="5886975" y="1906611"/>
            <a:chExt cx="3105150" cy="2493645"/>
          </a:xfrm>
        </p:grpSpPr>
        <p:sp>
          <p:nvSpPr>
            <p:cNvPr id="9" name="object 9"/>
            <p:cNvSpPr/>
            <p:nvPr/>
          </p:nvSpPr>
          <p:spPr>
            <a:xfrm>
              <a:off x="5886975" y="4210775"/>
              <a:ext cx="2870200" cy="0"/>
            </a:xfrm>
            <a:custGeom>
              <a:avLst/>
              <a:gdLst/>
              <a:ahLst/>
              <a:cxnLst/>
              <a:rect l="l" t="t" r="r" b="b"/>
              <a:pathLst>
                <a:path w="2870200">
                  <a:moveTo>
                    <a:pt x="0" y="0"/>
                  </a:moveTo>
                  <a:lnTo>
                    <a:pt x="2869949" y="0"/>
                  </a:lnTo>
                </a:path>
              </a:pathLst>
            </a:custGeom>
            <a:ln w="2857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2637" y="4149289"/>
              <a:ext cx="158250" cy="1229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49200" y="2050575"/>
              <a:ext cx="0" cy="2349500"/>
            </a:xfrm>
            <a:custGeom>
              <a:avLst/>
              <a:gdLst/>
              <a:ahLst/>
              <a:cxnLst/>
              <a:rect l="l" t="t" r="r" b="b"/>
              <a:pathLst>
                <a:path h="2349500">
                  <a:moveTo>
                    <a:pt x="0" y="23494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7714" y="1906611"/>
              <a:ext cx="122971" cy="1582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96500" y="2805584"/>
              <a:ext cx="2886075" cy="1259205"/>
            </a:xfrm>
            <a:custGeom>
              <a:avLst/>
              <a:gdLst/>
              <a:ahLst/>
              <a:cxnLst/>
              <a:rect l="l" t="t" r="r" b="b"/>
              <a:pathLst>
                <a:path w="2886075" h="1259204">
                  <a:moveTo>
                    <a:pt x="0" y="1169299"/>
                  </a:moveTo>
                  <a:lnTo>
                    <a:pt x="50218" y="1170049"/>
                  </a:lnTo>
                  <a:lnTo>
                    <a:pt x="100833" y="1171980"/>
                  </a:lnTo>
                  <a:lnTo>
                    <a:pt x="151723" y="1174618"/>
                  </a:lnTo>
                  <a:lnTo>
                    <a:pt x="202766" y="1177490"/>
                  </a:lnTo>
                  <a:lnTo>
                    <a:pt x="253838" y="1180119"/>
                  </a:lnTo>
                  <a:lnTo>
                    <a:pt x="304819" y="1182032"/>
                  </a:lnTo>
                  <a:lnTo>
                    <a:pt x="355586" y="1182755"/>
                  </a:lnTo>
                  <a:lnTo>
                    <a:pt x="406017" y="1181811"/>
                  </a:lnTo>
                  <a:lnTo>
                    <a:pt x="455989" y="1178728"/>
                  </a:lnTo>
                  <a:lnTo>
                    <a:pt x="505380" y="1173029"/>
                  </a:lnTo>
                  <a:lnTo>
                    <a:pt x="554069" y="1164241"/>
                  </a:lnTo>
                  <a:lnTo>
                    <a:pt x="601933" y="1151890"/>
                  </a:lnTo>
                  <a:lnTo>
                    <a:pt x="648849" y="1135499"/>
                  </a:lnTo>
                  <a:lnTo>
                    <a:pt x="689742" y="1124298"/>
                  </a:lnTo>
                  <a:lnTo>
                    <a:pt x="733727" y="1119365"/>
                  </a:lnTo>
                  <a:lnTo>
                    <a:pt x="778883" y="1117248"/>
                  </a:lnTo>
                  <a:lnTo>
                    <a:pt x="823284" y="1114496"/>
                  </a:lnTo>
                  <a:lnTo>
                    <a:pt x="865007" y="1107655"/>
                  </a:lnTo>
                  <a:lnTo>
                    <a:pt x="902129" y="1093274"/>
                  </a:lnTo>
                  <a:lnTo>
                    <a:pt x="932724" y="1067899"/>
                  </a:lnTo>
                  <a:lnTo>
                    <a:pt x="961362" y="1030514"/>
                  </a:lnTo>
                  <a:lnTo>
                    <a:pt x="986895" y="991254"/>
                  </a:lnTo>
                  <a:lnTo>
                    <a:pt x="1009704" y="950345"/>
                  </a:lnTo>
                  <a:lnTo>
                    <a:pt x="1030172" y="908014"/>
                  </a:lnTo>
                  <a:lnTo>
                    <a:pt x="1048682" y="864487"/>
                  </a:lnTo>
                  <a:lnTo>
                    <a:pt x="1065615" y="819990"/>
                  </a:lnTo>
                  <a:lnTo>
                    <a:pt x="1081354" y="774749"/>
                  </a:lnTo>
                  <a:lnTo>
                    <a:pt x="1096281" y="728990"/>
                  </a:lnTo>
                  <a:lnTo>
                    <a:pt x="1110778" y="682941"/>
                  </a:lnTo>
                  <a:lnTo>
                    <a:pt x="1125228" y="636826"/>
                  </a:lnTo>
                  <a:lnTo>
                    <a:pt x="1140012" y="590872"/>
                  </a:lnTo>
                  <a:lnTo>
                    <a:pt x="1155513" y="545305"/>
                  </a:lnTo>
                  <a:lnTo>
                    <a:pt x="1172113" y="500352"/>
                  </a:lnTo>
                  <a:lnTo>
                    <a:pt x="1190195" y="456239"/>
                  </a:lnTo>
                  <a:lnTo>
                    <a:pt x="1210140" y="413192"/>
                  </a:lnTo>
                  <a:lnTo>
                    <a:pt x="1232331" y="371436"/>
                  </a:lnTo>
                  <a:lnTo>
                    <a:pt x="1257149" y="331199"/>
                  </a:lnTo>
                  <a:lnTo>
                    <a:pt x="1279336" y="292572"/>
                  </a:lnTo>
                  <a:lnTo>
                    <a:pt x="1298530" y="250324"/>
                  </a:lnTo>
                  <a:lnTo>
                    <a:pt x="1316131" y="206204"/>
                  </a:lnTo>
                  <a:lnTo>
                    <a:pt x="1333539" y="161958"/>
                  </a:lnTo>
                  <a:lnTo>
                    <a:pt x="1352154" y="119335"/>
                  </a:lnTo>
                  <a:lnTo>
                    <a:pt x="1373375" y="80080"/>
                  </a:lnTo>
                  <a:lnTo>
                    <a:pt x="1398602" y="45941"/>
                  </a:lnTo>
                  <a:lnTo>
                    <a:pt x="1429235" y="18665"/>
                  </a:lnTo>
                  <a:lnTo>
                    <a:pt x="1466674" y="0"/>
                  </a:lnTo>
                  <a:lnTo>
                    <a:pt x="1501123" y="524"/>
                  </a:lnTo>
                  <a:lnTo>
                    <a:pt x="1532224" y="21029"/>
                  </a:lnTo>
                  <a:lnTo>
                    <a:pt x="1560971" y="53440"/>
                  </a:lnTo>
                  <a:lnTo>
                    <a:pt x="1588357" y="89680"/>
                  </a:lnTo>
                  <a:lnTo>
                    <a:pt x="1615374" y="121674"/>
                  </a:lnTo>
                  <a:lnTo>
                    <a:pt x="1646960" y="155721"/>
                  </a:lnTo>
                  <a:lnTo>
                    <a:pt x="1675840" y="191665"/>
                  </a:lnTo>
                  <a:lnTo>
                    <a:pt x="1702268" y="229331"/>
                  </a:lnTo>
                  <a:lnTo>
                    <a:pt x="1726496" y="268546"/>
                  </a:lnTo>
                  <a:lnTo>
                    <a:pt x="1748778" y="309136"/>
                  </a:lnTo>
                  <a:lnTo>
                    <a:pt x="1769366" y="350927"/>
                  </a:lnTo>
                  <a:lnTo>
                    <a:pt x="1788514" y="393744"/>
                  </a:lnTo>
                  <a:lnTo>
                    <a:pt x="1806475" y="437415"/>
                  </a:lnTo>
                  <a:lnTo>
                    <a:pt x="1823502" y="481763"/>
                  </a:lnTo>
                  <a:lnTo>
                    <a:pt x="1839847" y="526617"/>
                  </a:lnTo>
                  <a:lnTo>
                    <a:pt x="1855764" y="571801"/>
                  </a:lnTo>
                  <a:lnTo>
                    <a:pt x="1871507" y="617142"/>
                  </a:lnTo>
                  <a:lnTo>
                    <a:pt x="1887327" y="662465"/>
                  </a:lnTo>
                  <a:lnTo>
                    <a:pt x="1903479" y="707597"/>
                  </a:lnTo>
                  <a:lnTo>
                    <a:pt x="1920214" y="752363"/>
                  </a:lnTo>
                  <a:lnTo>
                    <a:pt x="1937787" y="796590"/>
                  </a:lnTo>
                  <a:lnTo>
                    <a:pt x="1956450" y="840103"/>
                  </a:lnTo>
                  <a:lnTo>
                    <a:pt x="1976456" y="882729"/>
                  </a:lnTo>
                  <a:lnTo>
                    <a:pt x="1998059" y="924293"/>
                  </a:lnTo>
                  <a:lnTo>
                    <a:pt x="2021511" y="964621"/>
                  </a:lnTo>
                  <a:lnTo>
                    <a:pt x="2047065" y="1003540"/>
                  </a:lnTo>
                  <a:lnTo>
                    <a:pt x="2074974" y="1040874"/>
                  </a:lnTo>
                  <a:lnTo>
                    <a:pt x="2106265" y="1076536"/>
                  </a:lnTo>
                  <a:lnTo>
                    <a:pt x="2141629" y="1110476"/>
                  </a:lnTo>
                  <a:lnTo>
                    <a:pt x="2180504" y="1142188"/>
                  </a:lnTo>
                  <a:lnTo>
                    <a:pt x="2222325" y="1171164"/>
                  </a:lnTo>
                  <a:lnTo>
                    <a:pt x="2266531" y="1196898"/>
                  </a:lnTo>
                  <a:lnTo>
                    <a:pt x="2312556" y="1218882"/>
                  </a:lnTo>
                  <a:lnTo>
                    <a:pt x="2359839" y="1236609"/>
                  </a:lnTo>
                  <a:lnTo>
                    <a:pt x="2407816" y="1249573"/>
                  </a:lnTo>
                  <a:lnTo>
                    <a:pt x="2455924" y="1257266"/>
                  </a:lnTo>
                  <a:lnTo>
                    <a:pt x="2503599" y="1259181"/>
                  </a:lnTo>
                  <a:lnTo>
                    <a:pt x="2550279" y="1254811"/>
                  </a:lnTo>
                  <a:lnTo>
                    <a:pt x="2595399" y="1243649"/>
                  </a:lnTo>
                  <a:lnTo>
                    <a:pt x="2643138" y="1225535"/>
                  </a:lnTo>
                  <a:lnTo>
                    <a:pt x="2691716" y="1205161"/>
                  </a:lnTo>
                  <a:lnTo>
                    <a:pt x="2740714" y="1186278"/>
                  </a:lnTo>
                  <a:lnTo>
                    <a:pt x="2789714" y="1172633"/>
                  </a:lnTo>
                  <a:lnTo>
                    <a:pt x="2838299" y="1167974"/>
                  </a:lnTo>
                  <a:lnTo>
                    <a:pt x="2886049" y="1176049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50575" y="3528148"/>
              <a:ext cx="2642870" cy="140335"/>
            </a:xfrm>
            <a:custGeom>
              <a:avLst/>
              <a:gdLst/>
              <a:ahLst/>
              <a:cxnLst/>
              <a:rect l="l" t="t" r="r" b="b"/>
              <a:pathLst>
                <a:path w="2642870" h="140335">
                  <a:moveTo>
                    <a:pt x="0" y="128405"/>
                  </a:moveTo>
                  <a:lnTo>
                    <a:pt x="41615" y="113278"/>
                  </a:lnTo>
                  <a:lnTo>
                    <a:pt x="85185" y="107048"/>
                  </a:lnTo>
                  <a:lnTo>
                    <a:pt x="130281" y="107639"/>
                  </a:lnTo>
                  <a:lnTo>
                    <a:pt x="176478" y="112976"/>
                  </a:lnTo>
                  <a:lnTo>
                    <a:pt x="223347" y="120982"/>
                  </a:lnTo>
                  <a:lnTo>
                    <a:pt x="270463" y="129582"/>
                  </a:lnTo>
                  <a:lnTo>
                    <a:pt x="317398" y="136700"/>
                  </a:lnTo>
                  <a:lnTo>
                    <a:pt x="363725" y="140260"/>
                  </a:lnTo>
                  <a:lnTo>
                    <a:pt x="409018" y="138187"/>
                  </a:lnTo>
                  <a:lnTo>
                    <a:pt x="452849" y="128405"/>
                  </a:lnTo>
                  <a:lnTo>
                    <a:pt x="500969" y="113594"/>
                  </a:lnTo>
                  <a:lnTo>
                    <a:pt x="549960" y="100935"/>
                  </a:lnTo>
                  <a:lnTo>
                    <a:pt x="599684" y="90423"/>
                  </a:lnTo>
                  <a:lnTo>
                    <a:pt x="650004" y="82051"/>
                  </a:lnTo>
                  <a:lnTo>
                    <a:pt x="700783" y="75816"/>
                  </a:lnTo>
                  <a:lnTo>
                    <a:pt x="751884" y="71710"/>
                  </a:lnTo>
                  <a:lnTo>
                    <a:pt x="803168" y="69729"/>
                  </a:lnTo>
                  <a:lnTo>
                    <a:pt x="854500" y="69867"/>
                  </a:lnTo>
                  <a:lnTo>
                    <a:pt x="905740" y="72118"/>
                  </a:lnTo>
                  <a:lnTo>
                    <a:pt x="956753" y="76477"/>
                  </a:lnTo>
                  <a:lnTo>
                    <a:pt x="1007400" y="82938"/>
                  </a:lnTo>
                  <a:lnTo>
                    <a:pt x="1057544" y="91496"/>
                  </a:lnTo>
                  <a:lnTo>
                    <a:pt x="1107048" y="102145"/>
                  </a:lnTo>
                  <a:lnTo>
                    <a:pt x="1155774" y="114880"/>
                  </a:lnTo>
                  <a:lnTo>
                    <a:pt x="1199997" y="123843"/>
                  </a:lnTo>
                  <a:lnTo>
                    <a:pt x="1245075" y="126712"/>
                  </a:lnTo>
                  <a:lnTo>
                    <a:pt x="1290805" y="124880"/>
                  </a:lnTo>
                  <a:lnTo>
                    <a:pt x="1336987" y="119740"/>
                  </a:lnTo>
                  <a:lnTo>
                    <a:pt x="1383418" y="112684"/>
                  </a:lnTo>
                  <a:lnTo>
                    <a:pt x="1429896" y="105107"/>
                  </a:lnTo>
                  <a:lnTo>
                    <a:pt x="1476219" y="98399"/>
                  </a:lnTo>
                  <a:lnTo>
                    <a:pt x="1522185" y="93955"/>
                  </a:lnTo>
                  <a:lnTo>
                    <a:pt x="1567593" y="93167"/>
                  </a:lnTo>
                  <a:lnTo>
                    <a:pt x="1612240" y="97428"/>
                  </a:lnTo>
                  <a:lnTo>
                    <a:pt x="1655924" y="108130"/>
                  </a:lnTo>
                  <a:lnTo>
                    <a:pt x="1704278" y="112001"/>
                  </a:lnTo>
                  <a:lnTo>
                    <a:pt x="1753383" y="98561"/>
                  </a:lnTo>
                  <a:lnTo>
                    <a:pt x="1802759" y="78073"/>
                  </a:lnTo>
                  <a:lnTo>
                    <a:pt x="1851924" y="60805"/>
                  </a:lnTo>
                  <a:lnTo>
                    <a:pt x="1903602" y="50647"/>
                  </a:lnTo>
                  <a:lnTo>
                    <a:pt x="1956175" y="44120"/>
                  </a:lnTo>
                  <a:lnTo>
                    <a:pt x="2009012" y="38845"/>
                  </a:lnTo>
                  <a:lnTo>
                    <a:pt x="2061486" y="32445"/>
                  </a:lnTo>
                  <a:lnTo>
                    <a:pt x="2112966" y="22542"/>
                  </a:lnTo>
                  <a:lnTo>
                    <a:pt x="2162824" y="6755"/>
                  </a:lnTo>
                  <a:lnTo>
                    <a:pt x="2201266" y="0"/>
                  </a:lnTo>
                  <a:lnTo>
                    <a:pt x="2240013" y="7211"/>
                  </a:lnTo>
                  <a:lnTo>
                    <a:pt x="2279113" y="23677"/>
                  </a:lnTo>
                  <a:lnTo>
                    <a:pt x="2318610" y="44687"/>
                  </a:lnTo>
                  <a:lnTo>
                    <a:pt x="2358552" y="65528"/>
                  </a:lnTo>
                  <a:lnTo>
                    <a:pt x="2398983" y="81488"/>
                  </a:lnTo>
                  <a:lnTo>
                    <a:pt x="2439949" y="87855"/>
                  </a:lnTo>
                  <a:lnTo>
                    <a:pt x="2482413" y="82564"/>
                  </a:lnTo>
                  <a:lnTo>
                    <a:pt x="2526757" y="71711"/>
                  </a:lnTo>
                  <a:lnTo>
                    <a:pt x="2570147" y="62825"/>
                  </a:lnTo>
                  <a:lnTo>
                    <a:pt x="2609748" y="63439"/>
                  </a:lnTo>
                  <a:lnTo>
                    <a:pt x="2642724" y="8108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675430" y="2511019"/>
            <a:ext cx="224154" cy="10236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10" dirty="0">
                <a:latin typeface="Arial"/>
                <a:cs typeface="Arial"/>
              </a:rPr>
              <a:t>performance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7825" y="4465938"/>
            <a:ext cx="1369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distributions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93675" y="3292936"/>
            <a:ext cx="5562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classifier-</a:t>
            </a:r>
            <a:r>
              <a:rPr sz="800" b="1" spc="-5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93675" y="3750136"/>
            <a:ext cx="5562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classifier-</a:t>
            </a:r>
            <a:r>
              <a:rPr sz="800" b="1" spc="-5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There’s</a:t>
            </a:r>
            <a:r>
              <a:rPr spc="-50" dirty="0"/>
              <a:t> </a:t>
            </a:r>
            <a:r>
              <a:rPr dirty="0"/>
              <a:t>No</a:t>
            </a:r>
            <a:r>
              <a:rPr spc="-40" dirty="0"/>
              <a:t> </a:t>
            </a:r>
            <a:r>
              <a:rPr dirty="0"/>
              <a:t>Free</a:t>
            </a:r>
            <a:r>
              <a:rPr spc="-35" dirty="0"/>
              <a:t> </a:t>
            </a:r>
            <a:r>
              <a:rPr spc="-10" dirty="0"/>
              <a:t>Lunch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28650" y="1082489"/>
            <a:ext cx="6534150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marR="5080" indent="-325755">
              <a:lnSpc>
                <a:spcPct val="100000"/>
              </a:lnSpc>
              <a:spcBef>
                <a:spcPts val="100"/>
              </a:spcBef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ML</a:t>
            </a:r>
            <a:r>
              <a:rPr spc="-8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algorithms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can</a:t>
            </a:r>
            <a:r>
              <a:rPr spc="-2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generalize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well</a:t>
            </a:r>
            <a:r>
              <a:rPr spc="-2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from</a:t>
            </a:r>
            <a:r>
              <a:rPr spc="-3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finite</a:t>
            </a:r>
            <a:r>
              <a:rPr spc="-25" dirty="0">
                <a:latin typeface="Helvetica" pitchFamily="2" charset="0"/>
              </a:rPr>
              <a:t> set </a:t>
            </a:r>
            <a:r>
              <a:rPr dirty="0">
                <a:latin typeface="Helvetica" pitchFamily="2" charset="0"/>
              </a:rPr>
              <a:t>of</a:t>
            </a:r>
            <a:r>
              <a:rPr spc="-25" dirty="0">
                <a:latin typeface="Helvetica" pitchFamily="2" charset="0"/>
              </a:rPr>
              <a:t> </a:t>
            </a:r>
            <a:r>
              <a:rPr spc="-10" dirty="0">
                <a:latin typeface="Helvetica" pitchFamily="2" charset="0"/>
              </a:rPr>
              <a:t>examples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Contradicts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basic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principles</a:t>
            </a:r>
            <a:r>
              <a:rPr spc="-10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of</a:t>
            </a:r>
            <a:r>
              <a:rPr spc="-10" dirty="0">
                <a:latin typeface="Helvetica" pitchFamily="2" charset="0"/>
              </a:rPr>
              <a:t> logic!</a:t>
            </a: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dirty="0">
                <a:latin typeface="Helvetica" pitchFamily="2" charset="0"/>
              </a:rPr>
              <a:t>ML</a:t>
            </a:r>
            <a:r>
              <a:rPr spc="-7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avoids</a:t>
            </a:r>
            <a:r>
              <a:rPr spc="-1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this</a:t>
            </a:r>
            <a:r>
              <a:rPr spc="-15" dirty="0">
                <a:latin typeface="Helvetica" pitchFamily="2" charset="0"/>
              </a:rPr>
              <a:t> </a:t>
            </a:r>
            <a:r>
              <a:rPr dirty="0">
                <a:latin typeface="Helvetica" pitchFamily="2" charset="0"/>
              </a:rPr>
              <a:t>using</a:t>
            </a:r>
            <a:r>
              <a:rPr spc="-10" dirty="0">
                <a:latin typeface="Helvetica" pitchFamily="2" charset="0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probabilistic</a:t>
            </a:r>
            <a:r>
              <a:rPr i="1" spc="-15" dirty="0">
                <a:latin typeface="Helvetica" pitchFamily="2" charset="0"/>
                <a:cs typeface="Arial"/>
              </a:rPr>
              <a:t> </a:t>
            </a:r>
            <a:r>
              <a:rPr i="1" spc="-20" dirty="0" smtClean="0">
                <a:latin typeface="Helvetica" pitchFamily="2" charset="0"/>
                <a:cs typeface="Arial"/>
              </a:rPr>
              <a:t>rules</a:t>
            </a:r>
            <a:endParaRPr lang="en-US" i="1" spc="-20" dirty="0">
              <a:cs typeface="Arial"/>
            </a:endParaRPr>
          </a:p>
          <a:p>
            <a:pPr marL="337820" indent="-325120">
              <a:lnSpc>
                <a:spcPct val="100000"/>
              </a:lnSpc>
              <a:buChar char="●"/>
              <a:tabLst>
                <a:tab pos="337820" algn="l"/>
              </a:tabLst>
            </a:pPr>
            <a:r>
              <a:rPr i="1" dirty="0" smtClean="0">
                <a:latin typeface="Helvetica" pitchFamily="2" charset="0"/>
                <a:cs typeface="Arial"/>
              </a:rPr>
              <a:t>ML</a:t>
            </a:r>
            <a:r>
              <a:rPr i="1" spc="-60" dirty="0" smtClean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finds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rules</a:t>
            </a:r>
            <a:r>
              <a:rPr i="1" spc="-30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that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are</a:t>
            </a:r>
            <a:r>
              <a:rPr i="1" spc="-20" dirty="0">
                <a:latin typeface="Helvetica" pitchFamily="2" charset="0"/>
                <a:cs typeface="Arial"/>
              </a:rPr>
              <a:t>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Helvetica" pitchFamily="2" charset="0"/>
                <a:cs typeface="Arial"/>
              </a:rPr>
              <a:t>probably</a:t>
            </a:r>
            <a:r>
              <a:rPr i="1" spc="-30" dirty="0">
                <a:latin typeface="Helvetica" pitchFamily="2" charset="0"/>
                <a:cs typeface="Arial"/>
              </a:rPr>
              <a:t> </a:t>
            </a:r>
            <a:r>
              <a:rPr i="1" dirty="0">
                <a:latin typeface="Helvetica" pitchFamily="2" charset="0"/>
                <a:cs typeface="Arial"/>
              </a:rPr>
              <a:t>correct</a:t>
            </a:r>
            <a:r>
              <a:rPr i="1" spc="-25" dirty="0">
                <a:latin typeface="Helvetica" pitchFamily="2" charset="0"/>
                <a:cs typeface="Arial"/>
              </a:rPr>
              <a:t> </a:t>
            </a:r>
            <a:r>
              <a:rPr i="1" spc="-10" dirty="0">
                <a:latin typeface="Helvetica" pitchFamily="2" charset="0"/>
                <a:cs typeface="Arial"/>
              </a:rPr>
              <a:t>about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Helvetica" pitchFamily="2" charset="0"/>
                <a:cs typeface="Arial"/>
              </a:rPr>
              <a:t>most</a:t>
            </a:r>
            <a:r>
              <a:rPr i="1" spc="-50" dirty="0">
                <a:latin typeface="Helvetica" pitchFamily="2" charset="0"/>
                <a:cs typeface="Arial"/>
              </a:rPr>
              <a:t> </a:t>
            </a:r>
            <a:r>
              <a:rPr i="1" spc="-10" dirty="0">
                <a:latin typeface="Helvetica" pitchFamily="2" charset="0"/>
                <a:cs typeface="Arial"/>
              </a:rPr>
              <a:t>members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6461" y="4055326"/>
            <a:ext cx="43580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 marR="5080" indent="-325755">
              <a:lnSpc>
                <a:spcPct val="100000"/>
              </a:lnSpc>
              <a:spcBef>
                <a:spcPts val="100"/>
              </a:spcBef>
              <a:buChar char="●"/>
              <a:tabLst>
                <a:tab pos="337820" algn="l"/>
              </a:tabLst>
            </a:pPr>
            <a:r>
              <a:rPr sz="1600" dirty="0">
                <a:latin typeface="Helvetica" pitchFamily="2" charset="0"/>
                <a:cs typeface="Arial"/>
              </a:rPr>
              <a:t>Goal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is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then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not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to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seek</a:t>
            </a:r>
            <a:r>
              <a:rPr sz="1600" spc="4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a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universal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spc="-10" dirty="0">
                <a:latin typeface="Helvetica" pitchFamily="2" charset="0"/>
                <a:cs typeface="Arial"/>
              </a:rPr>
              <a:t>learning </a:t>
            </a:r>
            <a:r>
              <a:rPr sz="1600" dirty="0">
                <a:latin typeface="Helvetica" pitchFamily="2" charset="0"/>
                <a:cs typeface="Arial"/>
              </a:rPr>
              <a:t>algorithm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but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what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kinds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of</a:t>
            </a:r>
            <a:r>
              <a:rPr sz="1600" spc="-15" dirty="0">
                <a:latin typeface="Helvetica" pitchFamily="2" charset="0"/>
                <a:cs typeface="Arial"/>
              </a:rPr>
              <a:t> </a:t>
            </a:r>
            <a:r>
              <a:rPr sz="1600" dirty="0">
                <a:latin typeface="Helvetica" pitchFamily="2" charset="0"/>
                <a:cs typeface="Arial"/>
              </a:rPr>
              <a:t>distributions</a:t>
            </a:r>
            <a:r>
              <a:rPr sz="1600" spc="-20" dirty="0">
                <a:latin typeface="Helvetica" pitchFamily="2" charset="0"/>
                <a:cs typeface="Arial"/>
              </a:rPr>
              <a:t> </a:t>
            </a:r>
            <a:r>
              <a:rPr sz="1600" spc="-25" dirty="0">
                <a:latin typeface="Helvetica" pitchFamily="2" charset="0"/>
                <a:cs typeface="Arial"/>
              </a:rPr>
              <a:t>are </a:t>
            </a:r>
            <a:r>
              <a:rPr sz="1600" spc="-10" dirty="0">
                <a:latin typeface="Helvetica" pitchFamily="2" charset="0"/>
                <a:cs typeface="Arial"/>
              </a:rPr>
              <a:t>relevant</a:t>
            </a:r>
            <a:endParaRPr sz="1600" dirty="0">
              <a:latin typeface="Helvetica" pitchFamily="2" charset="0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5562" y="2797662"/>
            <a:ext cx="4085590" cy="1165860"/>
            <a:chOff x="995562" y="2797662"/>
            <a:chExt cx="4085590" cy="1165860"/>
          </a:xfrm>
        </p:grpSpPr>
        <p:sp>
          <p:nvSpPr>
            <p:cNvPr id="6" name="object 6"/>
            <p:cNvSpPr/>
            <p:nvPr/>
          </p:nvSpPr>
          <p:spPr>
            <a:xfrm>
              <a:off x="1000324" y="2802425"/>
              <a:ext cx="4076065" cy="1156335"/>
            </a:xfrm>
            <a:custGeom>
              <a:avLst/>
              <a:gdLst/>
              <a:ahLst/>
              <a:cxnLst/>
              <a:rect l="l" t="t" r="r" b="b"/>
              <a:pathLst>
                <a:path w="4076065" h="1156335">
                  <a:moveTo>
                    <a:pt x="3882845" y="1155899"/>
                  </a:moveTo>
                  <a:lnTo>
                    <a:pt x="192653" y="1155899"/>
                  </a:lnTo>
                  <a:lnTo>
                    <a:pt x="148480" y="1150811"/>
                  </a:lnTo>
                  <a:lnTo>
                    <a:pt x="107929" y="1136318"/>
                  </a:lnTo>
                  <a:lnTo>
                    <a:pt x="72158" y="1113576"/>
                  </a:lnTo>
                  <a:lnTo>
                    <a:pt x="42323" y="1083741"/>
                  </a:lnTo>
                  <a:lnTo>
                    <a:pt x="19581" y="1047970"/>
                  </a:lnTo>
                  <a:lnTo>
                    <a:pt x="5088" y="1007419"/>
                  </a:lnTo>
                  <a:lnTo>
                    <a:pt x="0" y="963245"/>
                  </a:lnTo>
                  <a:lnTo>
                    <a:pt x="0" y="192653"/>
                  </a:lnTo>
                  <a:lnTo>
                    <a:pt x="5088" y="148480"/>
                  </a:lnTo>
                  <a:lnTo>
                    <a:pt x="19581" y="107929"/>
                  </a:lnTo>
                  <a:lnTo>
                    <a:pt x="42323" y="72158"/>
                  </a:lnTo>
                  <a:lnTo>
                    <a:pt x="72158" y="42323"/>
                  </a:lnTo>
                  <a:lnTo>
                    <a:pt x="107929" y="19581"/>
                  </a:lnTo>
                  <a:lnTo>
                    <a:pt x="148480" y="5088"/>
                  </a:lnTo>
                  <a:lnTo>
                    <a:pt x="192653" y="0"/>
                  </a:lnTo>
                  <a:lnTo>
                    <a:pt x="3882845" y="0"/>
                  </a:lnTo>
                  <a:lnTo>
                    <a:pt x="3956571" y="14664"/>
                  </a:lnTo>
                  <a:lnTo>
                    <a:pt x="4019072" y="56426"/>
                  </a:lnTo>
                  <a:lnTo>
                    <a:pt x="4060835" y="118928"/>
                  </a:lnTo>
                  <a:lnTo>
                    <a:pt x="4075499" y="192653"/>
                  </a:lnTo>
                  <a:lnTo>
                    <a:pt x="4075499" y="963245"/>
                  </a:lnTo>
                  <a:lnTo>
                    <a:pt x="4070411" y="1007419"/>
                  </a:lnTo>
                  <a:lnTo>
                    <a:pt x="4055918" y="1047970"/>
                  </a:lnTo>
                  <a:lnTo>
                    <a:pt x="4033176" y="1083741"/>
                  </a:lnTo>
                  <a:lnTo>
                    <a:pt x="4003341" y="1113576"/>
                  </a:lnTo>
                  <a:lnTo>
                    <a:pt x="3967570" y="1136318"/>
                  </a:lnTo>
                  <a:lnTo>
                    <a:pt x="3927019" y="1150811"/>
                  </a:lnTo>
                  <a:lnTo>
                    <a:pt x="3882845" y="11558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0324" y="2802425"/>
              <a:ext cx="4076065" cy="1156335"/>
            </a:xfrm>
            <a:custGeom>
              <a:avLst/>
              <a:gdLst/>
              <a:ahLst/>
              <a:cxnLst/>
              <a:rect l="l" t="t" r="r" b="b"/>
              <a:pathLst>
                <a:path w="4076065" h="1156335">
                  <a:moveTo>
                    <a:pt x="0" y="192653"/>
                  </a:moveTo>
                  <a:lnTo>
                    <a:pt x="5088" y="148480"/>
                  </a:lnTo>
                  <a:lnTo>
                    <a:pt x="19581" y="107929"/>
                  </a:lnTo>
                  <a:lnTo>
                    <a:pt x="42323" y="72158"/>
                  </a:lnTo>
                  <a:lnTo>
                    <a:pt x="72158" y="42323"/>
                  </a:lnTo>
                  <a:lnTo>
                    <a:pt x="107929" y="19581"/>
                  </a:lnTo>
                  <a:lnTo>
                    <a:pt x="148480" y="5088"/>
                  </a:lnTo>
                  <a:lnTo>
                    <a:pt x="192653" y="0"/>
                  </a:lnTo>
                  <a:lnTo>
                    <a:pt x="3882845" y="0"/>
                  </a:lnTo>
                  <a:lnTo>
                    <a:pt x="3956571" y="14664"/>
                  </a:lnTo>
                  <a:lnTo>
                    <a:pt x="4019072" y="56426"/>
                  </a:lnTo>
                  <a:lnTo>
                    <a:pt x="4060835" y="118928"/>
                  </a:lnTo>
                  <a:lnTo>
                    <a:pt x="4075499" y="192653"/>
                  </a:lnTo>
                  <a:lnTo>
                    <a:pt x="4075499" y="963245"/>
                  </a:lnTo>
                  <a:lnTo>
                    <a:pt x="4070411" y="1007419"/>
                  </a:lnTo>
                  <a:lnTo>
                    <a:pt x="4055918" y="1047970"/>
                  </a:lnTo>
                  <a:lnTo>
                    <a:pt x="4033176" y="1083741"/>
                  </a:lnTo>
                  <a:lnTo>
                    <a:pt x="4003341" y="1113576"/>
                  </a:lnTo>
                  <a:lnTo>
                    <a:pt x="3967570" y="1136318"/>
                  </a:lnTo>
                  <a:lnTo>
                    <a:pt x="3927019" y="1150811"/>
                  </a:lnTo>
                  <a:lnTo>
                    <a:pt x="3882845" y="1155899"/>
                  </a:lnTo>
                  <a:lnTo>
                    <a:pt x="192653" y="1155899"/>
                  </a:lnTo>
                  <a:lnTo>
                    <a:pt x="148480" y="1150811"/>
                  </a:lnTo>
                  <a:lnTo>
                    <a:pt x="107929" y="1136318"/>
                  </a:lnTo>
                  <a:lnTo>
                    <a:pt x="72158" y="1113576"/>
                  </a:lnTo>
                  <a:lnTo>
                    <a:pt x="42323" y="1083741"/>
                  </a:lnTo>
                  <a:lnTo>
                    <a:pt x="19581" y="1047970"/>
                  </a:lnTo>
                  <a:lnTo>
                    <a:pt x="5088" y="1007419"/>
                  </a:lnTo>
                  <a:lnTo>
                    <a:pt x="0" y="963245"/>
                  </a:lnTo>
                  <a:lnTo>
                    <a:pt x="0" y="192653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29776" y="2836688"/>
            <a:ext cx="3710304" cy="109985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i="1" dirty="0">
                <a:latin typeface="Helvetica" pitchFamily="2" charset="0"/>
                <a:cs typeface="Arial"/>
              </a:rPr>
              <a:t>No</a:t>
            </a:r>
            <a:r>
              <a:rPr sz="1400" b="1" i="1" spc="-25" dirty="0">
                <a:latin typeface="Helvetica" pitchFamily="2" charset="0"/>
                <a:cs typeface="Arial"/>
              </a:rPr>
              <a:t> </a:t>
            </a:r>
            <a:r>
              <a:rPr sz="1400" b="1" i="1" dirty="0">
                <a:latin typeface="Helvetica" pitchFamily="2" charset="0"/>
                <a:cs typeface="Arial"/>
              </a:rPr>
              <a:t>Free</a:t>
            </a:r>
            <a:r>
              <a:rPr sz="1400" b="1" i="1" spc="-25" dirty="0">
                <a:latin typeface="Helvetica" pitchFamily="2" charset="0"/>
                <a:cs typeface="Arial"/>
              </a:rPr>
              <a:t> </a:t>
            </a:r>
            <a:r>
              <a:rPr sz="1400" b="1" i="1" dirty="0">
                <a:latin typeface="Helvetica" pitchFamily="2" charset="0"/>
                <a:cs typeface="Arial"/>
              </a:rPr>
              <a:t>Lunch</a:t>
            </a:r>
            <a:r>
              <a:rPr sz="1400" b="1" i="1" spc="-25" dirty="0">
                <a:latin typeface="Helvetica" pitchFamily="2" charset="0"/>
                <a:cs typeface="Arial"/>
              </a:rPr>
              <a:t> </a:t>
            </a:r>
            <a:r>
              <a:rPr sz="1400" b="1" i="1" dirty="0">
                <a:latin typeface="Helvetica" pitchFamily="2" charset="0"/>
                <a:cs typeface="Arial"/>
              </a:rPr>
              <a:t>Theorem:</a:t>
            </a:r>
            <a:r>
              <a:rPr sz="1400" b="1" i="1" spc="-6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Averaged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over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spc="-25" dirty="0">
                <a:latin typeface="Helvetica" pitchFamily="2" charset="0"/>
                <a:cs typeface="Arial"/>
              </a:rPr>
              <a:t>all </a:t>
            </a:r>
            <a:r>
              <a:rPr sz="1400" i="1" dirty="0">
                <a:latin typeface="Helvetica" pitchFamily="2" charset="0"/>
                <a:cs typeface="Arial"/>
              </a:rPr>
              <a:t>possible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data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generating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distributions,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spc="-10" dirty="0">
                <a:latin typeface="Helvetica" pitchFamily="2" charset="0"/>
                <a:cs typeface="Arial"/>
              </a:rPr>
              <a:t>every </a:t>
            </a:r>
            <a:r>
              <a:rPr sz="1400" i="1" dirty="0">
                <a:latin typeface="Helvetica" pitchFamily="2" charset="0"/>
                <a:cs typeface="Arial"/>
              </a:rPr>
              <a:t>classification</a:t>
            </a:r>
            <a:r>
              <a:rPr sz="1400" i="1" spc="-3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algorithm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has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the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same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error</a:t>
            </a:r>
            <a:r>
              <a:rPr sz="1400" i="1" spc="-20" dirty="0">
                <a:latin typeface="Helvetica" pitchFamily="2" charset="0"/>
                <a:cs typeface="Arial"/>
              </a:rPr>
              <a:t> rate </a:t>
            </a:r>
            <a:r>
              <a:rPr sz="1400" i="1" dirty="0">
                <a:latin typeface="Helvetica" pitchFamily="2" charset="0"/>
                <a:cs typeface="Arial"/>
              </a:rPr>
              <a:t>when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classifying</a:t>
            </a:r>
            <a:r>
              <a:rPr sz="1400" i="1" spc="-3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previously</a:t>
            </a:r>
            <a:r>
              <a:rPr sz="1400" i="1" spc="-3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unobserved</a:t>
            </a:r>
            <a:r>
              <a:rPr sz="1400" i="1" spc="-30" dirty="0">
                <a:latin typeface="Helvetica" pitchFamily="2" charset="0"/>
                <a:cs typeface="Arial"/>
              </a:rPr>
              <a:t> </a:t>
            </a:r>
            <a:r>
              <a:rPr sz="1400" i="1" spc="-10" dirty="0">
                <a:latin typeface="Helvetica" pitchFamily="2" charset="0"/>
                <a:cs typeface="Arial"/>
              </a:rPr>
              <a:t>points </a:t>
            </a:r>
            <a:r>
              <a:rPr sz="1400" i="1" dirty="0">
                <a:latin typeface="Helvetica" pitchFamily="2" charset="0"/>
                <a:cs typeface="Arial"/>
              </a:rPr>
              <a:t>(Wolpert,</a:t>
            </a:r>
            <a:r>
              <a:rPr sz="1400" i="1" spc="-45" dirty="0">
                <a:latin typeface="Helvetica" pitchFamily="2" charset="0"/>
                <a:cs typeface="Arial"/>
              </a:rPr>
              <a:t> </a:t>
            </a:r>
            <a:r>
              <a:rPr sz="1400" i="1" spc="-10" dirty="0">
                <a:latin typeface="Helvetica" pitchFamily="2" charset="0"/>
                <a:cs typeface="Arial"/>
              </a:rPr>
              <a:t>1996)</a:t>
            </a:r>
            <a:endParaRPr sz="1400" dirty="0">
              <a:latin typeface="Helvetica" pitchFamily="2" charset="0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86975" y="1906611"/>
            <a:ext cx="3105150" cy="2493645"/>
            <a:chOff x="5886975" y="1906611"/>
            <a:chExt cx="3105150" cy="2493645"/>
          </a:xfrm>
        </p:grpSpPr>
        <p:sp>
          <p:nvSpPr>
            <p:cNvPr id="10" name="object 10"/>
            <p:cNvSpPr/>
            <p:nvPr/>
          </p:nvSpPr>
          <p:spPr>
            <a:xfrm>
              <a:off x="5886975" y="4210775"/>
              <a:ext cx="2870200" cy="0"/>
            </a:xfrm>
            <a:custGeom>
              <a:avLst/>
              <a:gdLst/>
              <a:ahLst/>
              <a:cxnLst/>
              <a:rect l="l" t="t" r="r" b="b"/>
              <a:pathLst>
                <a:path w="2870200">
                  <a:moveTo>
                    <a:pt x="0" y="0"/>
                  </a:moveTo>
                  <a:lnTo>
                    <a:pt x="2869949" y="0"/>
                  </a:lnTo>
                </a:path>
              </a:pathLst>
            </a:custGeom>
            <a:ln w="2857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2637" y="4149289"/>
              <a:ext cx="158250" cy="1229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49200" y="2050575"/>
              <a:ext cx="0" cy="2349500"/>
            </a:xfrm>
            <a:custGeom>
              <a:avLst/>
              <a:gdLst/>
              <a:ahLst/>
              <a:cxnLst/>
              <a:rect l="l" t="t" r="r" b="b"/>
              <a:pathLst>
                <a:path h="2349500">
                  <a:moveTo>
                    <a:pt x="0" y="23494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7714" y="1906611"/>
              <a:ext cx="122971" cy="1582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96500" y="2805584"/>
              <a:ext cx="2886075" cy="1259205"/>
            </a:xfrm>
            <a:custGeom>
              <a:avLst/>
              <a:gdLst/>
              <a:ahLst/>
              <a:cxnLst/>
              <a:rect l="l" t="t" r="r" b="b"/>
              <a:pathLst>
                <a:path w="2886075" h="1259204">
                  <a:moveTo>
                    <a:pt x="0" y="1169299"/>
                  </a:moveTo>
                  <a:lnTo>
                    <a:pt x="50218" y="1170049"/>
                  </a:lnTo>
                  <a:lnTo>
                    <a:pt x="100833" y="1171980"/>
                  </a:lnTo>
                  <a:lnTo>
                    <a:pt x="151723" y="1174618"/>
                  </a:lnTo>
                  <a:lnTo>
                    <a:pt x="202766" y="1177490"/>
                  </a:lnTo>
                  <a:lnTo>
                    <a:pt x="253838" y="1180119"/>
                  </a:lnTo>
                  <a:lnTo>
                    <a:pt x="304819" y="1182032"/>
                  </a:lnTo>
                  <a:lnTo>
                    <a:pt x="355586" y="1182755"/>
                  </a:lnTo>
                  <a:lnTo>
                    <a:pt x="406017" y="1181811"/>
                  </a:lnTo>
                  <a:lnTo>
                    <a:pt x="455989" y="1178728"/>
                  </a:lnTo>
                  <a:lnTo>
                    <a:pt x="505380" y="1173029"/>
                  </a:lnTo>
                  <a:lnTo>
                    <a:pt x="554069" y="1164241"/>
                  </a:lnTo>
                  <a:lnTo>
                    <a:pt x="601933" y="1151890"/>
                  </a:lnTo>
                  <a:lnTo>
                    <a:pt x="648849" y="1135499"/>
                  </a:lnTo>
                  <a:lnTo>
                    <a:pt x="689742" y="1124298"/>
                  </a:lnTo>
                  <a:lnTo>
                    <a:pt x="733727" y="1119365"/>
                  </a:lnTo>
                  <a:lnTo>
                    <a:pt x="778883" y="1117248"/>
                  </a:lnTo>
                  <a:lnTo>
                    <a:pt x="823284" y="1114496"/>
                  </a:lnTo>
                  <a:lnTo>
                    <a:pt x="865007" y="1107655"/>
                  </a:lnTo>
                  <a:lnTo>
                    <a:pt x="902129" y="1093274"/>
                  </a:lnTo>
                  <a:lnTo>
                    <a:pt x="932724" y="1067899"/>
                  </a:lnTo>
                  <a:lnTo>
                    <a:pt x="961362" y="1030514"/>
                  </a:lnTo>
                  <a:lnTo>
                    <a:pt x="986895" y="991254"/>
                  </a:lnTo>
                  <a:lnTo>
                    <a:pt x="1009704" y="950345"/>
                  </a:lnTo>
                  <a:lnTo>
                    <a:pt x="1030172" y="908014"/>
                  </a:lnTo>
                  <a:lnTo>
                    <a:pt x="1048682" y="864487"/>
                  </a:lnTo>
                  <a:lnTo>
                    <a:pt x="1065615" y="819990"/>
                  </a:lnTo>
                  <a:lnTo>
                    <a:pt x="1081354" y="774749"/>
                  </a:lnTo>
                  <a:lnTo>
                    <a:pt x="1096281" y="728990"/>
                  </a:lnTo>
                  <a:lnTo>
                    <a:pt x="1110778" y="682941"/>
                  </a:lnTo>
                  <a:lnTo>
                    <a:pt x="1125228" y="636826"/>
                  </a:lnTo>
                  <a:lnTo>
                    <a:pt x="1140012" y="590872"/>
                  </a:lnTo>
                  <a:lnTo>
                    <a:pt x="1155513" y="545305"/>
                  </a:lnTo>
                  <a:lnTo>
                    <a:pt x="1172113" y="500352"/>
                  </a:lnTo>
                  <a:lnTo>
                    <a:pt x="1190195" y="456239"/>
                  </a:lnTo>
                  <a:lnTo>
                    <a:pt x="1210140" y="413192"/>
                  </a:lnTo>
                  <a:lnTo>
                    <a:pt x="1232331" y="371436"/>
                  </a:lnTo>
                  <a:lnTo>
                    <a:pt x="1257149" y="331199"/>
                  </a:lnTo>
                  <a:lnTo>
                    <a:pt x="1279336" y="292572"/>
                  </a:lnTo>
                  <a:lnTo>
                    <a:pt x="1298530" y="250324"/>
                  </a:lnTo>
                  <a:lnTo>
                    <a:pt x="1316131" y="206204"/>
                  </a:lnTo>
                  <a:lnTo>
                    <a:pt x="1333539" y="161958"/>
                  </a:lnTo>
                  <a:lnTo>
                    <a:pt x="1352154" y="119335"/>
                  </a:lnTo>
                  <a:lnTo>
                    <a:pt x="1373375" y="80080"/>
                  </a:lnTo>
                  <a:lnTo>
                    <a:pt x="1398602" y="45941"/>
                  </a:lnTo>
                  <a:lnTo>
                    <a:pt x="1429235" y="18665"/>
                  </a:lnTo>
                  <a:lnTo>
                    <a:pt x="1466674" y="0"/>
                  </a:lnTo>
                  <a:lnTo>
                    <a:pt x="1501123" y="524"/>
                  </a:lnTo>
                  <a:lnTo>
                    <a:pt x="1532224" y="21029"/>
                  </a:lnTo>
                  <a:lnTo>
                    <a:pt x="1560971" y="53440"/>
                  </a:lnTo>
                  <a:lnTo>
                    <a:pt x="1588357" y="89680"/>
                  </a:lnTo>
                  <a:lnTo>
                    <a:pt x="1615374" y="121674"/>
                  </a:lnTo>
                  <a:lnTo>
                    <a:pt x="1646960" y="155721"/>
                  </a:lnTo>
                  <a:lnTo>
                    <a:pt x="1675840" y="191665"/>
                  </a:lnTo>
                  <a:lnTo>
                    <a:pt x="1702268" y="229331"/>
                  </a:lnTo>
                  <a:lnTo>
                    <a:pt x="1726496" y="268546"/>
                  </a:lnTo>
                  <a:lnTo>
                    <a:pt x="1748778" y="309136"/>
                  </a:lnTo>
                  <a:lnTo>
                    <a:pt x="1769366" y="350927"/>
                  </a:lnTo>
                  <a:lnTo>
                    <a:pt x="1788514" y="393744"/>
                  </a:lnTo>
                  <a:lnTo>
                    <a:pt x="1806475" y="437415"/>
                  </a:lnTo>
                  <a:lnTo>
                    <a:pt x="1823502" y="481763"/>
                  </a:lnTo>
                  <a:lnTo>
                    <a:pt x="1839847" y="526617"/>
                  </a:lnTo>
                  <a:lnTo>
                    <a:pt x="1855764" y="571801"/>
                  </a:lnTo>
                  <a:lnTo>
                    <a:pt x="1871507" y="617142"/>
                  </a:lnTo>
                  <a:lnTo>
                    <a:pt x="1887327" y="662465"/>
                  </a:lnTo>
                  <a:lnTo>
                    <a:pt x="1903479" y="707597"/>
                  </a:lnTo>
                  <a:lnTo>
                    <a:pt x="1920214" y="752363"/>
                  </a:lnTo>
                  <a:lnTo>
                    <a:pt x="1937787" y="796590"/>
                  </a:lnTo>
                  <a:lnTo>
                    <a:pt x="1956450" y="840103"/>
                  </a:lnTo>
                  <a:lnTo>
                    <a:pt x="1976456" y="882729"/>
                  </a:lnTo>
                  <a:lnTo>
                    <a:pt x="1998059" y="924293"/>
                  </a:lnTo>
                  <a:lnTo>
                    <a:pt x="2021511" y="964621"/>
                  </a:lnTo>
                  <a:lnTo>
                    <a:pt x="2047065" y="1003540"/>
                  </a:lnTo>
                  <a:lnTo>
                    <a:pt x="2074974" y="1040874"/>
                  </a:lnTo>
                  <a:lnTo>
                    <a:pt x="2106265" y="1076536"/>
                  </a:lnTo>
                  <a:lnTo>
                    <a:pt x="2141629" y="1110476"/>
                  </a:lnTo>
                  <a:lnTo>
                    <a:pt x="2180504" y="1142188"/>
                  </a:lnTo>
                  <a:lnTo>
                    <a:pt x="2222325" y="1171164"/>
                  </a:lnTo>
                  <a:lnTo>
                    <a:pt x="2266531" y="1196898"/>
                  </a:lnTo>
                  <a:lnTo>
                    <a:pt x="2312556" y="1218882"/>
                  </a:lnTo>
                  <a:lnTo>
                    <a:pt x="2359839" y="1236609"/>
                  </a:lnTo>
                  <a:lnTo>
                    <a:pt x="2407816" y="1249573"/>
                  </a:lnTo>
                  <a:lnTo>
                    <a:pt x="2455924" y="1257266"/>
                  </a:lnTo>
                  <a:lnTo>
                    <a:pt x="2503599" y="1259181"/>
                  </a:lnTo>
                  <a:lnTo>
                    <a:pt x="2550279" y="1254811"/>
                  </a:lnTo>
                  <a:lnTo>
                    <a:pt x="2595399" y="1243649"/>
                  </a:lnTo>
                  <a:lnTo>
                    <a:pt x="2643138" y="1225535"/>
                  </a:lnTo>
                  <a:lnTo>
                    <a:pt x="2691716" y="1205161"/>
                  </a:lnTo>
                  <a:lnTo>
                    <a:pt x="2740714" y="1186278"/>
                  </a:lnTo>
                  <a:lnTo>
                    <a:pt x="2789714" y="1172633"/>
                  </a:lnTo>
                  <a:lnTo>
                    <a:pt x="2838299" y="1167974"/>
                  </a:lnTo>
                  <a:lnTo>
                    <a:pt x="2886049" y="1176049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50575" y="3528148"/>
              <a:ext cx="2642870" cy="140335"/>
            </a:xfrm>
            <a:custGeom>
              <a:avLst/>
              <a:gdLst/>
              <a:ahLst/>
              <a:cxnLst/>
              <a:rect l="l" t="t" r="r" b="b"/>
              <a:pathLst>
                <a:path w="2642870" h="140335">
                  <a:moveTo>
                    <a:pt x="0" y="128405"/>
                  </a:moveTo>
                  <a:lnTo>
                    <a:pt x="41615" y="113278"/>
                  </a:lnTo>
                  <a:lnTo>
                    <a:pt x="85185" y="107048"/>
                  </a:lnTo>
                  <a:lnTo>
                    <a:pt x="130281" y="107639"/>
                  </a:lnTo>
                  <a:lnTo>
                    <a:pt x="176478" y="112976"/>
                  </a:lnTo>
                  <a:lnTo>
                    <a:pt x="223347" y="120982"/>
                  </a:lnTo>
                  <a:lnTo>
                    <a:pt x="270463" y="129582"/>
                  </a:lnTo>
                  <a:lnTo>
                    <a:pt x="317398" y="136700"/>
                  </a:lnTo>
                  <a:lnTo>
                    <a:pt x="363725" y="140260"/>
                  </a:lnTo>
                  <a:lnTo>
                    <a:pt x="409018" y="138187"/>
                  </a:lnTo>
                  <a:lnTo>
                    <a:pt x="452849" y="128405"/>
                  </a:lnTo>
                  <a:lnTo>
                    <a:pt x="500969" y="113594"/>
                  </a:lnTo>
                  <a:lnTo>
                    <a:pt x="549960" y="100935"/>
                  </a:lnTo>
                  <a:lnTo>
                    <a:pt x="599684" y="90423"/>
                  </a:lnTo>
                  <a:lnTo>
                    <a:pt x="650004" y="82051"/>
                  </a:lnTo>
                  <a:lnTo>
                    <a:pt x="700783" y="75816"/>
                  </a:lnTo>
                  <a:lnTo>
                    <a:pt x="751884" y="71710"/>
                  </a:lnTo>
                  <a:lnTo>
                    <a:pt x="803168" y="69729"/>
                  </a:lnTo>
                  <a:lnTo>
                    <a:pt x="854500" y="69867"/>
                  </a:lnTo>
                  <a:lnTo>
                    <a:pt x="905740" y="72118"/>
                  </a:lnTo>
                  <a:lnTo>
                    <a:pt x="956753" y="76477"/>
                  </a:lnTo>
                  <a:lnTo>
                    <a:pt x="1007400" y="82938"/>
                  </a:lnTo>
                  <a:lnTo>
                    <a:pt x="1057544" y="91496"/>
                  </a:lnTo>
                  <a:lnTo>
                    <a:pt x="1107048" y="102145"/>
                  </a:lnTo>
                  <a:lnTo>
                    <a:pt x="1155774" y="114880"/>
                  </a:lnTo>
                  <a:lnTo>
                    <a:pt x="1199997" y="123843"/>
                  </a:lnTo>
                  <a:lnTo>
                    <a:pt x="1245075" y="126712"/>
                  </a:lnTo>
                  <a:lnTo>
                    <a:pt x="1290805" y="124880"/>
                  </a:lnTo>
                  <a:lnTo>
                    <a:pt x="1336987" y="119740"/>
                  </a:lnTo>
                  <a:lnTo>
                    <a:pt x="1383418" y="112684"/>
                  </a:lnTo>
                  <a:lnTo>
                    <a:pt x="1429896" y="105107"/>
                  </a:lnTo>
                  <a:lnTo>
                    <a:pt x="1476219" y="98399"/>
                  </a:lnTo>
                  <a:lnTo>
                    <a:pt x="1522185" y="93955"/>
                  </a:lnTo>
                  <a:lnTo>
                    <a:pt x="1567593" y="93167"/>
                  </a:lnTo>
                  <a:lnTo>
                    <a:pt x="1612240" y="97428"/>
                  </a:lnTo>
                  <a:lnTo>
                    <a:pt x="1655924" y="108130"/>
                  </a:lnTo>
                  <a:lnTo>
                    <a:pt x="1704278" y="112001"/>
                  </a:lnTo>
                  <a:lnTo>
                    <a:pt x="1753383" y="98561"/>
                  </a:lnTo>
                  <a:lnTo>
                    <a:pt x="1802759" y="78073"/>
                  </a:lnTo>
                  <a:lnTo>
                    <a:pt x="1851924" y="60805"/>
                  </a:lnTo>
                  <a:lnTo>
                    <a:pt x="1903602" y="50647"/>
                  </a:lnTo>
                  <a:lnTo>
                    <a:pt x="1956175" y="44120"/>
                  </a:lnTo>
                  <a:lnTo>
                    <a:pt x="2009012" y="38845"/>
                  </a:lnTo>
                  <a:lnTo>
                    <a:pt x="2061486" y="32445"/>
                  </a:lnTo>
                  <a:lnTo>
                    <a:pt x="2112966" y="22542"/>
                  </a:lnTo>
                  <a:lnTo>
                    <a:pt x="2162824" y="6755"/>
                  </a:lnTo>
                  <a:lnTo>
                    <a:pt x="2201266" y="0"/>
                  </a:lnTo>
                  <a:lnTo>
                    <a:pt x="2240013" y="7211"/>
                  </a:lnTo>
                  <a:lnTo>
                    <a:pt x="2279113" y="23677"/>
                  </a:lnTo>
                  <a:lnTo>
                    <a:pt x="2318610" y="44687"/>
                  </a:lnTo>
                  <a:lnTo>
                    <a:pt x="2358552" y="65528"/>
                  </a:lnTo>
                  <a:lnTo>
                    <a:pt x="2398983" y="81488"/>
                  </a:lnTo>
                  <a:lnTo>
                    <a:pt x="2439949" y="87855"/>
                  </a:lnTo>
                  <a:lnTo>
                    <a:pt x="2482413" y="82564"/>
                  </a:lnTo>
                  <a:lnTo>
                    <a:pt x="2526757" y="71711"/>
                  </a:lnTo>
                  <a:lnTo>
                    <a:pt x="2570147" y="62825"/>
                  </a:lnTo>
                  <a:lnTo>
                    <a:pt x="2609748" y="63439"/>
                  </a:lnTo>
                  <a:lnTo>
                    <a:pt x="2642724" y="81080"/>
                  </a:lnTo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675430" y="2511019"/>
            <a:ext cx="224154" cy="10236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10" dirty="0">
                <a:latin typeface="Arial"/>
                <a:cs typeface="Arial"/>
              </a:rPr>
              <a:t>performance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77825" y="4465938"/>
            <a:ext cx="1369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distributions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93675" y="3292936"/>
            <a:ext cx="5562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classifier-</a:t>
            </a:r>
            <a:r>
              <a:rPr sz="800" b="1" spc="-50" dirty="0"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93675" y="3750136"/>
            <a:ext cx="5562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classifier-</a:t>
            </a:r>
            <a:r>
              <a:rPr sz="800" b="1" spc="-50" dirty="0"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Four</a:t>
            </a:r>
            <a:r>
              <a:rPr spc="-20" dirty="0"/>
              <a:t> </a:t>
            </a:r>
            <a:r>
              <a:rPr dirty="0"/>
              <a:t>horsemen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ML</a:t>
            </a:r>
            <a:r>
              <a:rPr spc="-125" dirty="0"/>
              <a:t> </a:t>
            </a:r>
            <a:r>
              <a:rPr spc="-10" dirty="0"/>
              <a:t>failure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220" y="1204495"/>
            <a:ext cx="223202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00"/>
              </a:spcBef>
              <a:buSzPct val="77777"/>
              <a:buAutoNum type="arabicPeriod"/>
              <a:tabLst>
                <a:tab pos="38925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assumptions</a:t>
            </a:r>
            <a:endParaRPr sz="1800" dirty="0">
              <a:latin typeface="Helvetica" pitchFamily="2" charset="0"/>
              <a:cs typeface="Arial"/>
            </a:endParaRPr>
          </a:p>
          <a:p>
            <a:pPr marL="389255" indent="-376555">
              <a:lnSpc>
                <a:spcPct val="100000"/>
              </a:lnSpc>
              <a:spcBef>
                <a:spcPts val="15"/>
              </a:spcBef>
              <a:buSzPct val="77777"/>
              <a:buAutoNum type="arabicPeriod"/>
              <a:tabLst>
                <a:tab pos="38925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snooping</a:t>
            </a:r>
            <a:endParaRPr sz="1800" dirty="0">
              <a:latin typeface="Helvetica" pitchFamily="2" charset="0"/>
              <a:cs typeface="Arial"/>
            </a:endParaRPr>
          </a:p>
          <a:p>
            <a:pPr marL="389255" indent="-376555">
              <a:lnSpc>
                <a:spcPct val="100000"/>
              </a:lnSpc>
              <a:spcBef>
                <a:spcPts val="15"/>
              </a:spcBef>
              <a:buSzPct val="77777"/>
              <a:buAutoNum type="arabicPeriod"/>
              <a:tabLst>
                <a:tab pos="389255" algn="l"/>
              </a:tabLst>
            </a:pPr>
            <a:r>
              <a:rPr sz="1800" spc="-10" dirty="0">
                <a:latin typeface="Helvetica" pitchFamily="2" charset="0"/>
                <a:cs typeface="Arial"/>
              </a:rPr>
              <a:t>Underfitting</a:t>
            </a:r>
            <a:endParaRPr sz="1800" dirty="0">
              <a:latin typeface="Helvetica" pitchFamily="2" charset="0"/>
              <a:cs typeface="Arial"/>
            </a:endParaRPr>
          </a:p>
          <a:p>
            <a:pPr marL="389255" indent="-376555">
              <a:lnSpc>
                <a:spcPct val="100000"/>
              </a:lnSpc>
              <a:spcBef>
                <a:spcPts val="15"/>
              </a:spcBef>
              <a:buSzPct val="77777"/>
              <a:buAutoNum type="arabicPeriod"/>
              <a:tabLst>
                <a:tab pos="389255" algn="l"/>
              </a:tabLst>
            </a:pPr>
            <a:r>
              <a:rPr sz="1800" spc="-10" dirty="0">
                <a:latin typeface="Helvetica" pitchFamily="2" charset="0"/>
                <a:cs typeface="Arial"/>
              </a:rPr>
              <a:t>Overfitting</a:t>
            </a:r>
            <a:endParaRPr sz="1800" dirty="0">
              <a:latin typeface="Helvetica" pitchFamily="2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92249" y="1268900"/>
            <a:ext cx="4952365" cy="2595245"/>
            <a:chOff x="3792249" y="1268900"/>
            <a:chExt cx="4952365" cy="25952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2249" y="1268900"/>
              <a:ext cx="4952174" cy="25947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40924" y="3249777"/>
              <a:ext cx="4761865" cy="429895"/>
            </a:xfrm>
            <a:custGeom>
              <a:avLst/>
              <a:gdLst/>
              <a:ahLst/>
              <a:cxnLst/>
              <a:rect l="l" t="t" r="r" b="b"/>
              <a:pathLst>
                <a:path w="4761865" h="429895">
                  <a:moveTo>
                    <a:pt x="345287" y="7086"/>
                  </a:moveTo>
                  <a:lnTo>
                    <a:pt x="287223" y="7086"/>
                  </a:lnTo>
                  <a:lnTo>
                    <a:pt x="214261" y="129222"/>
                  </a:lnTo>
                  <a:lnTo>
                    <a:pt x="202628" y="149110"/>
                  </a:lnTo>
                  <a:lnTo>
                    <a:pt x="191909" y="167970"/>
                  </a:lnTo>
                  <a:lnTo>
                    <a:pt x="182194" y="185610"/>
                  </a:lnTo>
                  <a:lnTo>
                    <a:pt x="173151" y="202615"/>
                  </a:lnTo>
                  <a:lnTo>
                    <a:pt x="164503" y="185801"/>
                  </a:lnTo>
                  <a:lnTo>
                    <a:pt x="154724" y="167474"/>
                  </a:lnTo>
                  <a:lnTo>
                    <a:pt x="144970" y="149910"/>
                  </a:lnTo>
                  <a:lnTo>
                    <a:pt x="134874" y="132334"/>
                  </a:lnTo>
                  <a:lnTo>
                    <a:pt x="60629" y="7086"/>
                  </a:lnTo>
                  <a:lnTo>
                    <a:pt x="0" y="7086"/>
                  </a:lnTo>
                  <a:lnTo>
                    <a:pt x="145148" y="246532"/>
                  </a:lnTo>
                  <a:lnTo>
                    <a:pt x="145148" y="422503"/>
                  </a:lnTo>
                  <a:lnTo>
                    <a:pt x="194995" y="422503"/>
                  </a:lnTo>
                  <a:lnTo>
                    <a:pt x="194995" y="246532"/>
                  </a:lnTo>
                  <a:lnTo>
                    <a:pt x="222554" y="202615"/>
                  </a:lnTo>
                  <a:lnTo>
                    <a:pt x="345287" y="7086"/>
                  </a:lnTo>
                  <a:close/>
                </a:path>
                <a:path w="4761865" h="429895">
                  <a:moveTo>
                    <a:pt x="574192" y="267792"/>
                  </a:moveTo>
                  <a:lnTo>
                    <a:pt x="565264" y="203860"/>
                  </a:lnTo>
                  <a:lnTo>
                    <a:pt x="539546" y="156984"/>
                  </a:lnTo>
                  <a:lnTo>
                    <a:pt x="526669" y="144487"/>
                  </a:lnTo>
                  <a:lnTo>
                    <a:pt x="526669" y="270332"/>
                  </a:lnTo>
                  <a:lnTo>
                    <a:pt x="525233" y="298056"/>
                  </a:lnTo>
                  <a:lnTo>
                    <a:pt x="513803" y="342112"/>
                  </a:lnTo>
                  <a:lnTo>
                    <a:pt x="478040" y="380136"/>
                  </a:lnTo>
                  <a:lnTo>
                    <a:pt x="446506" y="387362"/>
                  </a:lnTo>
                  <a:lnTo>
                    <a:pt x="429907" y="385572"/>
                  </a:lnTo>
                  <a:lnTo>
                    <a:pt x="388962" y="358648"/>
                  </a:lnTo>
                  <a:lnTo>
                    <a:pt x="371805" y="322592"/>
                  </a:lnTo>
                  <a:lnTo>
                    <a:pt x="366090" y="272034"/>
                  </a:lnTo>
                  <a:lnTo>
                    <a:pt x="367525" y="244957"/>
                  </a:lnTo>
                  <a:lnTo>
                    <a:pt x="378955" y="201739"/>
                  </a:lnTo>
                  <a:lnTo>
                    <a:pt x="414782" y="164147"/>
                  </a:lnTo>
                  <a:lnTo>
                    <a:pt x="446506" y="156984"/>
                  </a:lnTo>
                  <a:lnTo>
                    <a:pt x="462889" y="158788"/>
                  </a:lnTo>
                  <a:lnTo>
                    <a:pt x="503631" y="185801"/>
                  </a:lnTo>
                  <a:lnTo>
                    <a:pt x="520903" y="221284"/>
                  </a:lnTo>
                  <a:lnTo>
                    <a:pt x="526669" y="270332"/>
                  </a:lnTo>
                  <a:lnTo>
                    <a:pt x="526669" y="144487"/>
                  </a:lnTo>
                  <a:lnTo>
                    <a:pt x="519341" y="137668"/>
                  </a:lnTo>
                  <a:lnTo>
                    <a:pt x="497636" y="124942"/>
                  </a:lnTo>
                  <a:lnTo>
                    <a:pt x="473354" y="117309"/>
                  </a:lnTo>
                  <a:lnTo>
                    <a:pt x="446506" y="114769"/>
                  </a:lnTo>
                  <a:lnTo>
                    <a:pt x="422160" y="116852"/>
                  </a:lnTo>
                  <a:lnTo>
                    <a:pt x="379260" y="133578"/>
                  </a:lnTo>
                  <a:lnTo>
                    <a:pt x="342265" y="171030"/>
                  </a:lnTo>
                  <a:lnTo>
                    <a:pt x="321195" y="232956"/>
                  </a:lnTo>
                  <a:lnTo>
                    <a:pt x="318566" y="272034"/>
                  </a:lnTo>
                  <a:lnTo>
                    <a:pt x="320763" y="307924"/>
                  </a:lnTo>
                  <a:lnTo>
                    <a:pt x="338416" y="366293"/>
                  </a:lnTo>
                  <a:lnTo>
                    <a:pt x="372897" y="406514"/>
                  </a:lnTo>
                  <a:lnTo>
                    <a:pt x="419227" y="426770"/>
                  </a:lnTo>
                  <a:lnTo>
                    <a:pt x="446506" y="429310"/>
                  </a:lnTo>
                  <a:lnTo>
                    <a:pt x="464019" y="428155"/>
                  </a:lnTo>
                  <a:lnTo>
                    <a:pt x="512356" y="410883"/>
                  </a:lnTo>
                  <a:lnTo>
                    <a:pt x="549567" y="374916"/>
                  </a:lnTo>
                  <a:lnTo>
                    <a:pt x="570230" y="319684"/>
                  </a:lnTo>
                  <a:lnTo>
                    <a:pt x="573201" y="295287"/>
                  </a:lnTo>
                  <a:lnTo>
                    <a:pt x="574192" y="267792"/>
                  </a:lnTo>
                  <a:close/>
                </a:path>
                <a:path w="4761865" h="429895">
                  <a:moveTo>
                    <a:pt x="848575" y="121564"/>
                  </a:moveTo>
                  <a:lnTo>
                    <a:pt x="802335" y="121564"/>
                  </a:lnTo>
                  <a:lnTo>
                    <a:pt x="802335" y="282803"/>
                  </a:lnTo>
                  <a:lnTo>
                    <a:pt x="801852" y="300939"/>
                  </a:lnTo>
                  <a:lnTo>
                    <a:pt x="794702" y="341655"/>
                  </a:lnTo>
                  <a:lnTo>
                    <a:pt x="768934" y="373672"/>
                  </a:lnTo>
                  <a:lnTo>
                    <a:pt x="729881" y="385381"/>
                  </a:lnTo>
                  <a:lnTo>
                    <a:pt x="719886" y="384670"/>
                  </a:lnTo>
                  <a:lnTo>
                    <a:pt x="683247" y="360286"/>
                  </a:lnTo>
                  <a:lnTo>
                    <a:pt x="674319" y="321906"/>
                  </a:lnTo>
                  <a:lnTo>
                    <a:pt x="673620" y="288467"/>
                  </a:lnTo>
                  <a:lnTo>
                    <a:pt x="673620" y="121564"/>
                  </a:lnTo>
                  <a:lnTo>
                    <a:pt x="627367" y="121564"/>
                  </a:lnTo>
                  <a:lnTo>
                    <a:pt x="627367" y="308025"/>
                  </a:lnTo>
                  <a:lnTo>
                    <a:pt x="627545" y="323215"/>
                  </a:lnTo>
                  <a:lnTo>
                    <a:pt x="632625" y="366395"/>
                  </a:lnTo>
                  <a:lnTo>
                    <a:pt x="650176" y="400875"/>
                  </a:lnTo>
                  <a:lnTo>
                    <a:pt x="686193" y="423570"/>
                  </a:lnTo>
                  <a:lnTo>
                    <a:pt x="720636" y="429310"/>
                  </a:lnTo>
                  <a:lnTo>
                    <a:pt x="746569" y="426123"/>
                  </a:lnTo>
                  <a:lnTo>
                    <a:pt x="769632" y="416560"/>
                  </a:lnTo>
                  <a:lnTo>
                    <a:pt x="789851" y="400621"/>
                  </a:lnTo>
                  <a:lnTo>
                    <a:pt x="807212" y="378294"/>
                  </a:lnTo>
                  <a:lnTo>
                    <a:pt x="807212" y="422503"/>
                  </a:lnTo>
                  <a:lnTo>
                    <a:pt x="848575" y="422503"/>
                  </a:lnTo>
                  <a:lnTo>
                    <a:pt x="848575" y="121564"/>
                  </a:lnTo>
                  <a:close/>
                </a:path>
                <a:path w="4761865" h="429895">
                  <a:moveTo>
                    <a:pt x="1355979" y="305193"/>
                  </a:moveTo>
                  <a:lnTo>
                    <a:pt x="1347152" y="259448"/>
                  </a:lnTo>
                  <a:lnTo>
                    <a:pt x="1320330" y="222707"/>
                  </a:lnTo>
                  <a:lnTo>
                    <a:pt x="1278051" y="197840"/>
                  </a:lnTo>
                  <a:lnTo>
                    <a:pt x="1236345" y="184619"/>
                  </a:lnTo>
                  <a:lnTo>
                    <a:pt x="1208341" y="177292"/>
                  </a:lnTo>
                  <a:lnTo>
                    <a:pt x="1180871" y="169735"/>
                  </a:lnTo>
                  <a:lnTo>
                    <a:pt x="1143317" y="154914"/>
                  </a:lnTo>
                  <a:lnTo>
                    <a:pt x="1119505" y="121500"/>
                  </a:lnTo>
                  <a:lnTo>
                    <a:pt x="1118590" y="110794"/>
                  </a:lnTo>
                  <a:lnTo>
                    <a:pt x="1119873" y="98374"/>
                  </a:lnTo>
                  <a:lnTo>
                    <a:pt x="1151115" y="58762"/>
                  </a:lnTo>
                  <a:lnTo>
                    <a:pt x="1205166" y="48463"/>
                  </a:lnTo>
                  <a:lnTo>
                    <a:pt x="1225550" y="49720"/>
                  </a:lnTo>
                  <a:lnTo>
                    <a:pt x="1270762" y="68580"/>
                  </a:lnTo>
                  <a:lnTo>
                    <a:pt x="1293812" y="109601"/>
                  </a:lnTo>
                  <a:lnTo>
                    <a:pt x="1296885" y="128092"/>
                  </a:lnTo>
                  <a:lnTo>
                    <a:pt x="1344676" y="124117"/>
                  </a:lnTo>
                  <a:lnTo>
                    <a:pt x="1333779" y="73596"/>
                  </a:lnTo>
                  <a:lnTo>
                    <a:pt x="1305255" y="33274"/>
                  </a:lnTo>
                  <a:lnTo>
                    <a:pt x="1260335" y="8394"/>
                  </a:lnTo>
                  <a:lnTo>
                    <a:pt x="1203109" y="0"/>
                  </a:lnTo>
                  <a:lnTo>
                    <a:pt x="1184529" y="889"/>
                  </a:lnTo>
                  <a:lnTo>
                    <a:pt x="1134008" y="14173"/>
                  </a:lnTo>
                  <a:lnTo>
                    <a:pt x="1095756" y="42862"/>
                  </a:lnTo>
                  <a:lnTo>
                    <a:pt x="1074585" y="84074"/>
                  </a:lnTo>
                  <a:lnTo>
                    <a:pt x="1070546" y="114490"/>
                  </a:lnTo>
                  <a:lnTo>
                    <a:pt x="1071372" y="128447"/>
                  </a:lnTo>
                  <a:lnTo>
                    <a:pt x="1083729" y="166243"/>
                  </a:lnTo>
                  <a:lnTo>
                    <a:pt x="1111351" y="196621"/>
                  </a:lnTo>
                  <a:lnTo>
                    <a:pt x="1152563" y="217462"/>
                  </a:lnTo>
                  <a:lnTo>
                    <a:pt x="1196682" y="230860"/>
                  </a:lnTo>
                  <a:lnTo>
                    <a:pt x="1220343" y="237248"/>
                  </a:lnTo>
                  <a:lnTo>
                    <a:pt x="1239405" y="242760"/>
                  </a:lnTo>
                  <a:lnTo>
                    <a:pt x="1284033" y="262166"/>
                  </a:lnTo>
                  <a:lnTo>
                    <a:pt x="1307287" y="300266"/>
                  </a:lnTo>
                  <a:lnTo>
                    <a:pt x="1307934" y="309727"/>
                  </a:lnTo>
                  <a:lnTo>
                    <a:pt x="1307261" y="319176"/>
                  </a:lnTo>
                  <a:lnTo>
                    <a:pt x="1283804" y="359854"/>
                  </a:lnTo>
                  <a:lnTo>
                    <a:pt x="1241259" y="377952"/>
                  </a:lnTo>
                  <a:lnTo>
                    <a:pt x="1214412" y="380288"/>
                  </a:lnTo>
                  <a:lnTo>
                    <a:pt x="1198765" y="379514"/>
                  </a:lnTo>
                  <a:lnTo>
                    <a:pt x="1156614" y="368007"/>
                  </a:lnTo>
                  <a:lnTo>
                    <a:pt x="1125639" y="345198"/>
                  </a:lnTo>
                  <a:lnTo>
                    <a:pt x="1105395" y="299389"/>
                  </a:lnTo>
                  <a:lnTo>
                    <a:pt x="1103172" y="284505"/>
                  </a:lnTo>
                  <a:lnTo>
                    <a:pt x="1056157" y="289039"/>
                  </a:lnTo>
                  <a:lnTo>
                    <a:pt x="1061834" y="328549"/>
                  </a:lnTo>
                  <a:lnTo>
                    <a:pt x="1076794" y="363753"/>
                  </a:lnTo>
                  <a:lnTo>
                    <a:pt x="1114679" y="403898"/>
                  </a:lnTo>
                  <a:lnTo>
                    <a:pt x="1149337" y="420344"/>
                  </a:lnTo>
                  <a:lnTo>
                    <a:pt x="1192199" y="428561"/>
                  </a:lnTo>
                  <a:lnTo>
                    <a:pt x="1216723" y="429590"/>
                  </a:lnTo>
                  <a:lnTo>
                    <a:pt x="1236383" y="428574"/>
                  </a:lnTo>
                  <a:lnTo>
                    <a:pt x="1289265" y="413346"/>
                  </a:lnTo>
                  <a:lnTo>
                    <a:pt x="1329207" y="381558"/>
                  </a:lnTo>
                  <a:lnTo>
                    <a:pt x="1351673" y="337400"/>
                  </a:lnTo>
                  <a:lnTo>
                    <a:pt x="1354899" y="321525"/>
                  </a:lnTo>
                  <a:lnTo>
                    <a:pt x="1355979" y="305193"/>
                  </a:lnTo>
                  <a:close/>
                </a:path>
                <a:path w="4761865" h="429895">
                  <a:moveTo>
                    <a:pt x="1640370" y="231800"/>
                  </a:moveTo>
                  <a:lnTo>
                    <a:pt x="1637957" y="192836"/>
                  </a:lnTo>
                  <a:lnTo>
                    <a:pt x="1625104" y="153365"/>
                  </a:lnTo>
                  <a:lnTo>
                    <a:pt x="1587080" y="122212"/>
                  </a:lnTo>
                  <a:lnTo>
                    <a:pt x="1546085" y="114769"/>
                  </a:lnTo>
                  <a:lnTo>
                    <a:pt x="1522488" y="117348"/>
                  </a:lnTo>
                  <a:lnTo>
                    <a:pt x="1501000" y="125107"/>
                  </a:lnTo>
                  <a:lnTo>
                    <a:pt x="1481632" y="138036"/>
                  </a:lnTo>
                  <a:lnTo>
                    <a:pt x="1464386" y="156133"/>
                  </a:lnTo>
                  <a:lnTo>
                    <a:pt x="1464386" y="7086"/>
                  </a:lnTo>
                  <a:lnTo>
                    <a:pt x="1418145" y="7086"/>
                  </a:lnTo>
                  <a:lnTo>
                    <a:pt x="1418145" y="422503"/>
                  </a:lnTo>
                  <a:lnTo>
                    <a:pt x="1464386" y="422503"/>
                  </a:lnTo>
                  <a:lnTo>
                    <a:pt x="1464386" y="257873"/>
                  </a:lnTo>
                  <a:lnTo>
                    <a:pt x="1464868" y="241109"/>
                  </a:lnTo>
                  <a:lnTo>
                    <a:pt x="1472095" y="202323"/>
                  </a:lnTo>
                  <a:lnTo>
                    <a:pt x="1497876" y="170497"/>
                  </a:lnTo>
                  <a:lnTo>
                    <a:pt x="1536585" y="158686"/>
                  </a:lnTo>
                  <a:lnTo>
                    <a:pt x="1549552" y="159778"/>
                  </a:lnTo>
                  <a:lnTo>
                    <a:pt x="1585658" y="186156"/>
                  </a:lnTo>
                  <a:lnTo>
                    <a:pt x="1594129" y="231800"/>
                  </a:lnTo>
                  <a:lnTo>
                    <a:pt x="1594129" y="422503"/>
                  </a:lnTo>
                  <a:lnTo>
                    <a:pt x="1640370" y="422503"/>
                  </a:lnTo>
                  <a:lnTo>
                    <a:pt x="1640370" y="231800"/>
                  </a:lnTo>
                  <a:close/>
                </a:path>
                <a:path w="4761865" h="429895">
                  <a:moveTo>
                    <a:pt x="1946351" y="422503"/>
                  </a:moveTo>
                  <a:lnTo>
                    <a:pt x="1934514" y="385381"/>
                  </a:lnTo>
                  <a:lnTo>
                    <a:pt x="1931949" y="331508"/>
                  </a:lnTo>
                  <a:lnTo>
                    <a:pt x="1931708" y="271475"/>
                  </a:lnTo>
                  <a:lnTo>
                    <a:pt x="1931682" y="224523"/>
                  </a:lnTo>
                  <a:lnTo>
                    <a:pt x="1931568" y="212712"/>
                  </a:lnTo>
                  <a:lnTo>
                    <a:pt x="1926958" y="171323"/>
                  </a:lnTo>
                  <a:lnTo>
                    <a:pt x="1901850" y="134086"/>
                  </a:lnTo>
                  <a:lnTo>
                    <a:pt x="1857781" y="117030"/>
                  </a:lnTo>
                  <a:lnTo>
                    <a:pt x="1826120" y="114769"/>
                  </a:lnTo>
                  <a:lnTo>
                    <a:pt x="1809051" y="115430"/>
                  </a:lnTo>
                  <a:lnTo>
                    <a:pt x="1764207" y="125437"/>
                  </a:lnTo>
                  <a:lnTo>
                    <a:pt x="1731213" y="146469"/>
                  </a:lnTo>
                  <a:lnTo>
                    <a:pt x="1706638" y="192189"/>
                  </a:lnTo>
                  <a:lnTo>
                    <a:pt x="1703057" y="207429"/>
                  </a:lnTo>
                  <a:lnTo>
                    <a:pt x="1748282" y="214236"/>
                  </a:lnTo>
                  <a:lnTo>
                    <a:pt x="1752511" y="199440"/>
                  </a:lnTo>
                  <a:lnTo>
                    <a:pt x="1757743" y="187071"/>
                  </a:lnTo>
                  <a:lnTo>
                    <a:pt x="1791081" y="160159"/>
                  </a:lnTo>
                  <a:lnTo>
                    <a:pt x="1819440" y="156984"/>
                  </a:lnTo>
                  <a:lnTo>
                    <a:pt x="1835835" y="158064"/>
                  </a:lnTo>
                  <a:lnTo>
                    <a:pt x="1872107" y="174269"/>
                  </a:lnTo>
                  <a:lnTo>
                    <a:pt x="1885213" y="218198"/>
                  </a:lnTo>
                  <a:lnTo>
                    <a:pt x="1885124" y="224523"/>
                  </a:lnTo>
                  <a:lnTo>
                    <a:pt x="1884959" y="231521"/>
                  </a:lnTo>
                  <a:lnTo>
                    <a:pt x="1884959" y="271475"/>
                  </a:lnTo>
                  <a:lnTo>
                    <a:pt x="1883092" y="319786"/>
                  </a:lnTo>
                  <a:lnTo>
                    <a:pt x="1865007" y="361162"/>
                  </a:lnTo>
                  <a:lnTo>
                    <a:pt x="1824647" y="386143"/>
                  </a:lnTo>
                  <a:lnTo>
                    <a:pt x="1799399" y="389356"/>
                  </a:lnTo>
                  <a:lnTo>
                    <a:pt x="1786724" y="388505"/>
                  </a:lnTo>
                  <a:lnTo>
                    <a:pt x="1752269" y="368528"/>
                  </a:lnTo>
                  <a:lnTo>
                    <a:pt x="1744421" y="332867"/>
                  </a:lnTo>
                  <a:lnTo>
                    <a:pt x="1746567" y="324802"/>
                  </a:lnTo>
                  <a:lnTo>
                    <a:pt x="1750847" y="317563"/>
                  </a:lnTo>
                  <a:lnTo>
                    <a:pt x="1755127" y="310261"/>
                  </a:lnTo>
                  <a:lnTo>
                    <a:pt x="1796211" y="293077"/>
                  </a:lnTo>
                  <a:lnTo>
                    <a:pt x="1833029" y="286562"/>
                  </a:lnTo>
                  <a:lnTo>
                    <a:pt x="1853488" y="281952"/>
                  </a:lnTo>
                  <a:lnTo>
                    <a:pt x="1870798" y="276923"/>
                  </a:lnTo>
                  <a:lnTo>
                    <a:pt x="1884959" y="271475"/>
                  </a:lnTo>
                  <a:lnTo>
                    <a:pt x="1884959" y="231521"/>
                  </a:lnTo>
                  <a:lnTo>
                    <a:pt x="1869871" y="236435"/>
                  </a:lnTo>
                  <a:lnTo>
                    <a:pt x="1851101" y="241007"/>
                  </a:lnTo>
                  <a:lnTo>
                    <a:pt x="1828647" y="245224"/>
                  </a:lnTo>
                  <a:lnTo>
                    <a:pt x="1789607" y="250939"/>
                  </a:lnTo>
                  <a:lnTo>
                    <a:pt x="1778469" y="252844"/>
                  </a:lnTo>
                  <a:lnTo>
                    <a:pt x="1735709" y="268262"/>
                  </a:lnTo>
                  <a:lnTo>
                    <a:pt x="1704174" y="302831"/>
                  </a:lnTo>
                  <a:lnTo>
                    <a:pt x="1695094" y="343166"/>
                  </a:lnTo>
                  <a:lnTo>
                    <a:pt x="1696618" y="361200"/>
                  </a:lnTo>
                  <a:lnTo>
                    <a:pt x="1719249" y="405130"/>
                  </a:lnTo>
                  <a:lnTo>
                    <a:pt x="1767179" y="427799"/>
                  </a:lnTo>
                  <a:lnTo>
                    <a:pt x="1788350" y="429310"/>
                  </a:lnTo>
                  <a:lnTo>
                    <a:pt x="1801749" y="428688"/>
                  </a:lnTo>
                  <a:lnTo>
                    <a:pt x="1839315" y="419392"/>
                  </a:lnTo>
                  <a:lnTo>
                    <a:pt x="1876082" y="396544"/>
                  </a:lnTo>
                  <a:lnTo>
                    <a:pt x="1888807" y="385381"/>
                  </a:lnTo>
                  <a:lnTo>
                    <a:pt x="1890153" y="395668"/>
                  </a:lnTo>
                  <a:lnTo>
                    <a:pt x="1892147" y="405295"/>
                  </a:lnTo>
                  <a:lnTo>
                    <a:pt x="1894776" y="414235"/>
                  </a:lnTo>
                  <a:lnTo>
                    <a:pt x="1898053" y="422503"/>
                  </a:lnTo>
                  <a:lnTo>
                    <a:pt x="1946351" y="422503"/>
                  </a:lnTo>
                  <a:close/>
                </a:path>
                <a:path w="4761865" h="429895">
                  <a:moveTo>
                    <a:pt x="2048611" y="7086"/>
                  </a:moveTo>
                  <a:lnTo>
                    <a:pt x="2002358" y="7086"/>
                  </a:lnTo>
                  <a:lnTo>
                    <a:pt x="2002358" y="422503"/>
                  </a:lnTo>
                  <a:lnTo>
                    <a:pt x="2048611" y="422503"/>
                  </a:lnTo>
                  <a:lnTo>
                    <a:pt x="2048611" y="7086"/>
                  </a:lnTo>
                  <a:close/>
                </a:path>
                <a:path w="4761865" h="429895">
                  <a:moveTo>
                    <a:pt x="2165502" y="7086"/>
                  </a:moveTo>
                  <a:lnTo>
                    <a:pt x="2119261" y="7086"/>
                  </a:lnTo>
                  <a:lnTo>
                    <a:pt x="2119261" y="422503"/>
                  </a:lnTo>
                  <a:lnTo>
                    <a:pt x="2165502" y="422503"/>
                  </a:lnTo>
                  <a:lnTo>
                    <a:pt x="2165502" y="7086"/>
                  </a:lnTo>
                  <a:close/>
                </a:path>
                <a:path w="4761865" h="429895">
                  <a:moveTo>
                    <a:pt x="2685491" y="7086"/>
                  </a:moveTo>
                  <a:lnTo>
                    <a:pt x="2637701" y="7086"/>
                  </a:lnTo>
                  <a:lnTo>
                    <a:pt x="2637701" y="333248"/>
                  </a:lnTo>
                  <a:lnTo>
                    <a:pt x="2439886" y="7086"/>
                  </a:lnTo>
                  <a:lnTo>
                    <a:pt x="2388755" y="7086"/>
                  </a:lnTo>
                  <a:lnTo>
                    <a:pt x="2388755" y="422503"/>
                  </a:lnTo>
                  <a:lnTo>
                    <a:pt x="2436545" y="422503"/>
                  </a:lnTo>
                  <a:lnTo>
                    <a:pt x="2436545" y="96062"/>
                  </a:lnTo>
                  <a:lnTo>
                    <a:pt x="2634361" y="422503"/>
                  </a:lnTo>
                  <a:lnTo>
                    <a:pt x="2685491" y="422503"/>
                  </a:lnTo>
                  <a:lnTo>
                    <a:pt x="2685491" y="7086"/>
                  </a:lnTo>
                  <a:close/>
                </a:path>
                <a:path w="4761865" h="429895">
                  <a:moveTo>
                    <a:pt x="3001746" y="267792"/>
                  </a:moveTo>
                  <a:lnTo>
                    <a:pt x="2992818" y="203860"/>
                  </a:lnTo>
                  <a:lnTo>
                    <a:pt x="2967101" y="156984"/>
                  </a:lnTo>
                  <a:lnTo>
                    <a:pt x="2954223" y="144487"/>
                  </a:lnTo>
                  <a:lnTo>
                    <a:pt x="2954223" y="270332"/>
                  </a:lnTo>
                  <a:lnTo>
                    <a:pt x="2952788" y="298056"/>
                  </a:lnTo>
                  <a:lnTo>
                    <a:pt x="2941358" y="342112"/>
                  </a:lnTo>
                  <a:lnTo>
                    <a:pt x="2905595" y="380136"/>
                  </a:lnTo>
                  <a:lnTo>
                    <a:pt x="2874060" y="387362"/>
                  </a:lnTo>
                  <a:lnTo>
                    <a:pt x="2857462" y="385572"/>
                  </a:lnTo>
                  <a:lnTo>
                    <a:pt x="2816517" y="358648"/>
                  </a:lnTo>
                  <a:lnTo>
                    <a:pt x="2799372" y="322592"/>
                  </a:lnTo>
                  <a:lnTo>
                    <a:pt x="2793657" y="272034"/>
                  </a:lnTo>
                  <a:lnTo>
                    <a:pt x="2795079" y="244957"/>
                  </a:lnTo>
                  <a:lnTo>
                    <a:pt x="2806509" y="201739"/>
                  </a:lnTo>
                  <a:lnTo>
                    <a:pt x="2842336" y="164147"/>
                  </a:lnTo>
                  <a:lnTo>
                    <a:pt x="2874060" y="156984"/>
                  </a:lnTo>
                  <a:lnTo>
                    <a:pt x="2890443" y="158788"/>
                  </a:lnTo>
                  <a:lnTo>
                    <a:pt x="2931185" y="185801"/>
                  </a:lnTo>
                  <a:lnTo>
                    <a:pt x="2948457" y="221284"/>
                  </a:lnTo>
                  <a:lnTo>
                    <a:pt x="2954223" y="270332"/>
                  </a:lnTo>
                  <a:lnTo>
                    <a:pt x="2954223" y="144487"/>
                  </a:lnTo>
                  <a:lnTo>
                    <a:pt x="2946895" y="137668"/>
                  </a:lnTo>
                  <a:lnTo>
                    <a:pt x="2925191" y="124942"/>
                  </a:lnTo>
                  <a:lnTo>
                    <a:pt x="2900908" y="117309"/>
                  </a:lnTo>
                  <a:lnTo>
                    <a:pt x="2874060" y="114769"/>
                  </a:lnTo>
                  <a:lnTo>
                    <a:pt x="2849727" y="116852"/>
                  </a:lnTo>
                  <a:lnTo>
                    <a:pt x="2806814" y="133578"/>
                  </a:lnTo>
                  <a:lnTo>
                    <a:pt x="2769819" y="171030"/>
                  </a:lnTo>
                  <a:lnTo>
                    <a:pt x="2748750" y="232956"/>
                  </a:lnTo>
                  <a:lnTo>
                    <a:pt x="2746121" y="272034"/>
                  </a:lnTo>
                  <a:lnTo>
                    <a:pt x="2748330" y="307924"/>
                  </a:lnTo>
                  <a:lnTo>
                    <a:pt x="2765971" y="366293"/>
                  </a:lnTo>
                  <a:lnTo>
                    <a:pt x="2800464" y="406514"/>
                  </a:lnTo>
                  <a:lnTo>
                    <a:pt x="2846794" y="426770"/>
                  </a:lnTo>
                  <a:lnTo>
                    <a:pt x="2874060" y="429310"/>
                  </a:lnTo>
                  <a:lnTo>
                    <a:pt x="2891574" y="428155"/>
                  </a:lnTo>
                  <a:lnTo>
                    <a:pt x="2939923" y="410883"/>
                  </a:lnTo>
                  <a:lnTo>
                    <a:pt x="2977121" y="374916"/>
                  </a:lnTo>
                  <a:lnTo>
                    <a:pt x="2997784" y="319684"/>
                  </a:lnTo>
                  <a:lnTo>
                    <a:pt x="3000756" y="295287"/>
                  </a:lnTo>
                  <a:lnTo>
                    <a:pt x="3001746" y="267792"/>
                  </a:lnTo>
                  <a:close/>
                </a:path>
                <a:path w="4761865" h="429895">
                  <a:moveTo>
                    <a:pt x="3163608" y="421944"/>
                  </a:moveTo>
                  <a:lnTo>
                    <a:pt x="3156928" y="376885"/>
                  </a:lnTo>
                  <a:lnTo>
                    <a:pt x="3148533" y="378206"/>
                  </a:lnTo>
                  <a:lnTo>
                    <a:pt x="3141764" y="378866"/>
                  </a:lnTo>
                  <a:lnTo>
                    <a:pt x="3129775" y="378866"/>
                  </a:lnTo>
                  <a:lnTo>
                    <a:pt x="3124492" y="377634"/>
                  </a:lnTo>
                  <a:lnTo>
                    <a:pt x="3110420" y="337210"/>
                  </a:lnTo>
                  <a:lnTo>
                    <a:pt x="3110420" y="161239"/>
                  </a:lnTo>
                  <a:lnTo>
                    <a:pt x="3156928" y="161239"/>
                  </a:lnTo>
                  <a:lnTo>
                    <a:pt x="3156928" y="121564"/>
                  </a:lnTo>
                  <a:lnTo>
                    <a:pt x="3110420" y="121564"/>
                  </a:lnTo>
                  <a:lnTo>
                    <a:pt x="3110420" y="16433"/>
                  </a:lnTo>
                  <a:lnTo>
                    <a:pt x="3064433" y="47040"/>
                  </a:lnTo>
                  <a:lnTo>
                    <a:pt x="3064433" y="121564"/>
                  </a:lnTo>
                  <a:lnTo>
                    <a:pt x="3030524" y="121564"/>
                  </a:lnTo>
                  <a:lnTo>
                    <a:pt x="3030524" y="161239"/>
                  </a:lnTo>
                  <a:lnTo>
                    <a:pt x="3064433" y="161239"/>
                  </a:lnTo>
                  <a:lnTo>
                    <a:pt x="3064433" y="334378"/>
                  </a:lnTo>
                  <a:lnTo>
                    <a:pt x="3064789" y="355358"/>
                  </a:lnTo>
                  <a:lnTo>
                    <a:pt x="3070085" y="394639"/>
                  </a:lnTo>
                  <a:lnTo>
                    <a:pt x="3097250" y="421525"/>
                  </a:lnTo>
                  <a:lnTo>
                    <a:pt x="3128657" y="426478"/>
                  </a:lnTo>
                  <a:lnTo>
                    <a:pt x="3136633" y="426186"/>
                  </a:lnTo>
                  <a:lnTo>
                    <a:pt x="3145104" y="425335"/>
                  </a:lnTo>
                  <a:lnTo>
                    <a:pt x="3154095" y="423926"/>
                  </a:lnTo>
                  <a:lnTo>
                    <a:pt x="3163608" y="421944"/>
                  </a:lnTo>
                  <a:close/>
                </a:path>
                <a:path w="4761865" h="429895">
                  <a:moveTo>
                    <a:pt x="3587508" y="373545"/>
                  </a:moveTo>
                  <a:lnTo>
                    <a:pt x="3402012" y="373545"/>
                  </a:lnTo>
                  <a:lnTo>
                    <a:pt x="3402012" y="6515"/>
                  </a:lnTo>
                  <a:lnTo>
                    <a:pt x="3352177" y="6515"/>
                  </a:lnTo>
                  <a:lnTo>
                    <a:pt x="3352177" y="373545"/>
                  </a:lnTo>
                  <a:lnTo>
                    <a:pt x="3352177" y="423075"/>
                  </a:lnTo>
                  <a:lnTo>
                    <a:pt x="3587508" y="423075"/>
                  </a:lnTo>
                  <a:lnTo>
                    <a:pt x="3587508" y="373545"/>
                  </a:lnTo>
                  <a:close/>
                </a:path>
                <a:path w="4761865" h="429895">
                  <a:moveTo>
                    <a:pt x="3877043" y="271475"/>
                  </a:moveTo>
                  <a:lnTo>
                    <a:pt x="3875303" y="243128"/>
                  </a:lnTo>
                  <a:lnTo>
                    <a:pt x="3874884" y="236296"/>
                  </a:lnTo>
                  <a:lnTo>
                    <a:pt x="3868382" y="205308"/>
                  </a:lnTo>
                  <a:lnTo>
                    <a:pt x="3857536" y="178485"/>
                  </a:lnTo>
                  <a:lnTo>
                    <a:pt x="3842931" y="156705"/>
                  </a:lnTo>
                  <a:lnTo>
                    <a:pt x="3842359" y="155854"/>
                  </a:lnTo>
                  <a:lnTo>
                    <a:pt x="3828237" y="142214"/>
                  </a:lnTo>
                  <a:lnTo>
                    <a:pt x="3828237" y="243128"/>
                  </a:lnTo>
                  <a:lnTo>
                    <a:pt x="3675888" y="243128"/>
                  </a:lnTo>
                  <a:lnTo>
                    <a:pt x="3690239" y="192976"/>
                  </a:lnTo>
                  <a:lnTo>
                    <a:pt x="3724148" y="162585"/>
                  </a:lnTo>
                  <a:lnTo>
                    <a:pt x="3753472" y="156705"/>
                  </a:lnTo>
                  <a:lnTo>
                    <a:pt x="3770249" y="158546"/>
                  </a:lnTo>
                  <a:lnTo>
                    <a:pt x="3810762" y="186182"/>
                  </a:lnTo>
                  <a:lnTo>
                    <a:pt x="3825989" y="225336"/>
                  </a:lnTo>
                  <a:lnTo>
                    <a:pt x="3828237" y="243128"/>
                  </a:lnTo>
                  <a:lnTo>
                    <a:pt x="3828237" y="142214"/>
                  </a:lnTo>
                  <a:lnTo>
                    <a:pt x="3823766" y="137883"/>
                  </a:lnTo>
                  <a:lnTo>
                    <a:pt x="3802672" y="125044"/>
                  </a:lnTo>
                  <a:lnTo>
                    <a:pt x="3779062" y="117335"/>
                  </a:lnTo>
                  <a:lnTo>
                    <a:pt x="3752964" y="114769"/>
                  </a:lnTo>
                  <a:lnTo>
                    <a:pt x="3726015" y="117386"/>
                  </a:lnTo>
                  <a:lnTo>
                    <a:pt x="3680028" y="138353"/>
                  </a:lnTo>
                  <a:lnTo>
                    <a:pt x="3645471" y="179806"/>
                  </a:lnTo>
                  <a:lnTo>
                    <a:pt x="3627742" y="238747"/>
                  </a:lnTo>
                  <a:lnTo>
                    <a:pt x="3625532" y="274497"/>
                  </a:lnTo>
                  <a:lnTo>
                    <a:pt x="3627717" y="309245"/>
                  </a:lnTo>
                  <a:lnTo>
                    <a:pt x="3645230" y="366293"/>
                  </a:lnTo>
                  <a:lnTo>
                    <a:pt x="3679660" y="406463"/>
                  </a:lnTo>
                  <a:lnTo>
                    <a:pt x="3727145" y="426770"/>
                  </a:lnTo>
                  <a:lnTo>
                    <a:pt x="3755529" y="429310"/>
                  </a:lnTo>
                  <a:lnTo>
                    <a:pt x="3778237" y="427710"/>
                  </a:lnTo>
                  <a:lnTo>
                    <a:pt x="3817289" y="414959"/>
                  </a:lnTo>
                  <a:lnTo>
                    <a:pt x="3847706" y="389763"/>
                  </a:lnTo>
                  <a:lnTo>
                    <a:pt x="3868648" y="353910"/>
                  </a:lnTo>
                  <a:lnTo>
                    <a:pt x="3875506" y="332105"/>
                  </a:lnTo>
                  <a:lnTo>
                    <a:pt x="3827716" y="325589"/>
                  </a:lnTo>
                  <a:lnTo>
                    <a:pt x="3821988" y="340652"/>
                  </a:lnTo>
                  <a:lnTo>
                    <a:pt x="3815321" y="353504"/>
                  </a:lnTo>
                  <a:lnTo>
                    <a:pt x="3779355" y="383679"/>
                  </a:lnTo>
                  <a:lnTo>
                    <a:pt x="3755783" y="387362"/>
                  </a:lnTo>
                  <a:lnTo>
                    <a:pt x="3739413" y="385724"/>
                  </a:lnTo>
                  <a:lnTo>
                    <a:pt x="3698748" y="361010"/>
                  </a:lnTo>
                  <a:lnTo>
                    <a:pt x="3675875" y="308419"/>
                  </a:lnTo>
                  <a:lnTo>
                    <a:pt x="3673322" y="285076"/>
                  </a:lnTo>
                  <a:lnTo>
                    <a:pt x="3876789" y="285076"/>
                  </a:lnTo>
                  <a:lnTo>
                    <a:pt x="3876967" y="279031"/>
                  </a:lnTo>
                  <a:lnTo>
                    <a:pt x="3877043" y="271475"/>
                  </a:lnTo>
                  <a:close/>
                </a:path>
                <a:path w="4761865" h="429895">
                  <a:moveTo>
                    <a:pt x="4169156" y="422503"/>
                  </a:moveTo>
                  <a:lnTo>
                    <a:pt x="4157319" y="385381"/>
                  </a:lnTo>
                  <a:lnTo>
                    <a:pt x="4156151" y="373710"/>
                  </a:lnTo>
                  <a:lnTo>
                    <a:pt x="4154754" y="331508"/>
                  </a:lnTo>
                  <a:lnTo>
                    <a:pt x="4154513" y="271475"/>
                  </a:lnTo>
                  <a:lnTo>
                    <a:pt x="4154474" y="224523"/>
                  </a:lnTo>
                  <a:lnTo>
                    <a:pt x="4154373" y="212712"/>
                  </a:lnTo>
                  <a:lnTo>
                    <a:pt x="4149763" y="171323"/>
                  </a:lnTo>
                  <a:lnTo>
                    <a:pt x="4124642" y="134086"/>
                  </a:lnTo>
                  <a:lnTo>
                    <a:pt x="4080586" y="117030"/>
                  </a:lnTo>
                  <a:lnTo>
                    <a:pt x="4048925" y="114769"/>
                  </a:lnTo>
                  <a:lnTo>
                    <a:pt x="4031856" y="115430"/>
                  </a:lnTo>
                  <a:lnTo>
                    <a:pt x="3987000" y="125437"/>
                  </a:lnTo>
                  <a:lnTo>
                    <a:pt x="3954005" y="146469"/>
                  </a:lnTo>
                  <a:lnTo>
                    <a:pt x="3929443" y="192189"/>
                  </a:lnTo>
                  <a:lnTo>
                    <a:pt x="3925862" y="207429"/>
                  </a:lnTo>
                  <a:lnTo>
                    <a:pt x="3971074" y="214236"/>
                  </a:lnTo>
                  <a:lnTo>
                    <a:pt x="3975303" y="199440"/>
                  </a:lnTo>
                  <a:lnTo>
                    <a:pt x="3980535" y="187071"/>
                  </a:lnTo>
                  <a:lnTo>
                    <a:pt x="4013873" y="160159"/>
                  </a:lnTo>
                  <a:lnTo>
                    <a:pt x="4042245" y="156984"/>
                  </a:lnTo>
                  <a:lnTo>
                    <a:pt x="4058640" y="158064"/>
                  </a:lnTo>
                  <a:lnTo>
                    <a:pt x="4094911" y="174269"/>
                  </a:lnTo>
                  <a:lnTo>
                    <a:pt x="4108018" y="218198"/>
                  </a:lnTo>
                  <a:lnTo>
                    <a:pt x="4107929" y="224523"/>
                  </a:lnTo>
                  <a:lnTo>
                    <a:pt x="4107751" y="231521"/>
                  </a:lnTo>
                  <a:lnTo>
                    <a:pt x="4107751" y="271475"/>
                  </a:lnTo>
                  <a:lnTo>
                    <a:pt x="4105897" y="319786"/>
                  </a:lnTo>
                  <a:lnTo>
                    <a:pt x="4087799" y="361162"/>
                  </a:lnTo>
                  <a:lnTo>
                    <a:pt x="4047439" y="386143"/>
                  </a:lnTo>
                  <a:lnTo>
                    <a:pt x="4022204" y="389356"/>
                  </a:lnTo>
                  <a:lnTo>
                    <a:pt x="4009517" y="388505"/>
                  </a:lnTo>
                  <a:lnTo>
                    <a:pt x="3975074" y="368528"/>
                  </a:lnTo>
                  <a:lnTo>
                    <a:pt x="3967226" y="332867"/>
                  </a:lnTo>
                  <a:lnTo>
                    <a:pt x="3969359" y="324802"/>
                  </a:lnTo>
                  <a:lnTo>
                    <a:pt x="3973652" y="317563"/>
                  </a:lnTo>
                  <a:lnTo>
                    <a:pt x="3977932" y="310261"/>
                  </a:lnTo>
                  <a:lnTo>
                    <a:pt x="4019004" y="293077"/>
                  </a:lnTo>
                  <a:lnTo>
                    <a:pt x="4055821" y="286562"/>
                  </a:lnTo>
                  <a:lnTo>
                    <a:pt x="4076281" y="281952"/>
                  </a:lnTo>
                  <a:lnTo>
                    <a:pt x="4093591" y="276923"/>
                  </a:lnTo>
                  <a:lnTo>
                    <a:pt x="4107751" y="271475"/>
                  </a:lnTo>
                  <a:lnTo>
                    <a:pt x="4107751" y="231521"/>
                  </a:lnTo>
                  <a:lnTo>
                    <a:pt x="4092676" y="236435"/>
                  </a:lnTo>
                  <a:lnTo>
                    <a:pt x="4073906" y="241007"/>
                  </a:lnTo>
                  <a:lnTo>
                    <a:pt x="4051439" y="245224"/>
                  </a:lnTo>
                  <a:lnTo>
                    <a:pt x="4012412" y="250939"/>
                  </a:lnTo>
                  <a:lnTo>
                    <a:pt x="4001262" y="252844"/>
                  </a:lnTo>
                  <a:lnTo>
                    <a:pt x="3958501" y="268262"/>
                  </a:lnTo>
                  <a:lnTo>
                    <a:pt x="3926979" y="302831"/>
                  </a:lnTo>
                  <a:lnTo>
                    <a:pt x="3917899" y="343166"/>
                  </a:lnTo>
                  <a:lnTo>
                    <a:pt x="3919410" y="361200"/>
                  </a:lnTo>
                  <a:lnTo>
                    <a:pt x="3942042" y="405130"/>
                  </a:lnTo>
                  <a:lnTo>
                    <a:pt x="3989971" y="427799"/>
                  </a:lnTo>
                  <a:lnTo>
                    <a:pt x="4011155" y="429310"/>
                  </a:lnTo>
                  <a:lnTo>
                    <a:pt x="4024553" y="428688"/>
                  </a:lnTo>
                  <a:lnTo>
                    <a:pt x="4062107" y="419392"/>
                  </a:lnTo>
                  <a:lnTo>
                    <a:pt x="4098874" y="396544"/>
                  </a:lnTo>
                  <a:lnTo>
                    <a:pt x="4111612" y="385381"/>
                  </a:lnTo>
                  <a:lnTo>
                    <a:pt x="4112958" y="395668"/>
                  </a:lnTo>
                  <a:lnTo>
                    <a:pt x="4114952" y="405295"/>
                  </a:lnTo>
                  <a:lnTo>
                    <a:pt x="4117581" y="414235"/>
                  </a:lnTo>
                  <a:lnTo>
                    <a:pt x="4120858" y="422503"/>
                  </a:lnTo>
                  <a:lnTo>
                    <a:pt x="4169156" y="422503"/>
                  </a:lnTo>
                  <a:close/>
                </a:path>
                <a:path w="4761865" h="429895">
                  <a:moveTo>
                    <a:pt x="4373918" y="131203"/>
                  </a:moveTo>
                  <a:lnTo>
                    <a:pt x="4361891" y="124015"/>
                  </a:lnTo>
                  <a:lnTo>
                    <a:pt x="4349953" y="118872"/>
                  </a:lnTo>
                  <a:lnTo>
                    <a:pt x="4338129" y="115798"/>
                  </a:lnTo>
                  <a:lnTo>
                    <a:pt x="4326382" y="114769"/>
                  </a:lnTo>
                  <a:lnTo>
                    <a:pt x="4318457" y="115404"/>
                  </a:lnTo>
                  <a:lnTo>
                    <a:pt x="4282605" y="140627"/>
                  </a:lnTo>
                  <a:lnTo>
                    <a:pt x="4267301" y="167195"/>
                  </a:lnTo>
                  <a:lnTo>
                    <a:pt x="4267301" y="121564"/>
                  </a:lnTo>
                  <a:lnTo>
                    <a:pt x="4225671" y="121564"/>
                  </a:lnTo>
                  <a:lnTo>
                    <a:pt x="4225671" y="422503"/>
                  </a:lnTo>
                  <a:lnTo>
                    <a:pt x="4271924" y="422503"/>
                  </a:lnTo>
                  <a:lnTo>
                    <a:pt x="4271924" y="264947"/>
                  </a:lnTo>
                  <a:lnTo>
                    <a:pt x="4272407" y="249123"/>
                  </a:lnTo>
                  <a:lnTo>
                    <a:pt x="4279633" y="205447"/>
                  </a:lnTo>
                  <a:lnTo>
                    <a:pt x="4303077" y="173164"/>
                  </a:lnTo>
                  <a:lnTo>
                    <a:pt x="4324070" y="167474"/>
                  </a:lnTo>
                  <a:lnTo>
                    <a:pt x="4332554" y="168160"/>
                  </a:lnTo>
                  <a:lnTo>
                    <a:pt x="4341025" y="170230"/>
                  </a:lnTo>
                  <a:lnTo>
                    <a:pt x="4349508" y="173685"/>
                  </a:lnTo>
                  <a:lnTo>
                    <a:pt x="4357992" y="178523"/>
                  </a:lnTo>
                  <a:lnTo>
                    <a:pt x="4373918" y="131203"/>
                  </a:lnTo>
                  <a:close/>
                </a:path>
                <a:path w="4761865" h="429895">
                  <a:moveTo>
                    <a:pt x="4623117" y="237464"/>
                  </a:moveTo>
                  <a:lnTo>
                    <a:pt x="4621669" y="196291"/>
                  </a:lnTo>
                  <a:lnTo>
                    <a:pt x="4610913" y="158496"/>
                  </a:lnTo>
                  <a:lnTo>
                    <a:pt x="4584878" y="129844"/>
                  </a:lnTo>
                  <a:lnTo>
                    <a:pt x="4541939" y="115379"/>
                  </a:lnTo>
                  <a:lnTo>
                    <a:pt x="4529861" y="114769"/>
                  </a:lnTo>
                  <a:lnTo>
                    <a:pt x="4503140" y="117868"/>
                  </a:lnTo>
                  <a:lnTo>
                    <a:pt x="4479760" y="127165"/>
                  </a:lnTo>
                  <a:lnTo>
                    <a:pt x="4459719" y="142659"/>
                  </a:lnTo>
                  <a:lnTo>
                    <a:pt x="4443019" y="164363"/>
                  </a:lnTo>
                  <a:lnTo>
                    <a:pt x="4443019" y="121564"/>
                  </a:lnTo>
                  <a:lnTo>
                    <a:pt x="4401401" y="121564"/>
                  </a:lnTo>
                  <a:lnTo>
                    <a:pt x="4401401" y="422503"/>
                  </a:lnTo>
                  <a:lnTo>
                    <a:pt x="4447654" y="422503"/>
                  </a:lnTo>
                  <a:lnTo>
                    <a:pt x="4447654" y="258152"/>
                  </a:lnTo>
                  <a:lnTo>
                    <a:pt x="4448988" y="231571"/>
                  </a:lnTo>
                  <a:lnTo>
                    <a:pt x="4459694" y="192316"/>
                  </a:lnTo>
                  <a:lnTo>
                    <a:pt x="4492561" y="164147"/>
                  </a:lnTo>
                  <a:lnTo>
                    <a:pt x="4520095" y="158978"/>
                  </a:lnTo>
                  <a:lnTo>
                    <a:pt x="4529048" y="159550"/>
                  </a:lnTo>
                  <a:lnTo>
                    <a:pt x="4563986" y="178968"/>
                  </a:lnTo>
                  <a:lnTo>
                    <a:pt x="4576534" y="224853"/>
                  </a:lnTo>
                  <a:lnTo>
                    <a:pt x="4576877" y="239445"/>
                  </a:lnTo>
                  <a:lnTo>
                    <a:pt x="4576877" y="422503"/>
                  </a:lnTo>
                  <a:lnTo>
                    <a:pt x="4623117" y="422503"/>
                  </a:lnTo>
                  <a:lnTo>
                    <a:pt x="4623117" y="237464"/>
                  </a:lnTo>
                  <a:close/>
                </a:path>
                <a:path w="4761865" h="429895">
                  <a:moveTo>
                    <a:pt x="4759795" y="364413"/>
                  </a:moveTo>
                  <a:lnTo>
                    <a:pt x="4706620" y="364413"/>
                  </a:lnTo>
                  <a:lnTo>
                    <a:pt x="4706620" y="422503"/>
                  </a:lnTo>
                  <a:lnTo>
                    <a:pt x="4759795" y="422503"/>
                  </a:lnTo>
                  <a:lnTo>
                    <a:pt x="4759795" y="364413"/>
                  </a:lnTo>
                  <a:close/>
                </a:path>
                <a:path w="4761865" h="429895">
                  <a:moveTo>
                    <a:pt x="4761852" y="7086"/>
                  </a:moveTo>
                  <a:lnTo>
                    <a:pt x="4704562" y="7086"/>
                  </a:lnTo>
                  <a:lnTo>
                    <a:pt x="4704562" y="99187"/>
                  </a:lnTo>
                  <a:lnTo>
                    <a:pt x="4718685" y="319354"/>
                  </a:lnTo>
                  <a:lnTo>
                    <a:pt x="4748492" y="319354"/>
                  </a:lnTo>
                  <a:lnTo>
                    <a:pt x="4761852" y="99187"/>
                  </a:lnTo>
                  <a:lnTo>
                    <a:pt x="4761852" y="7086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2261" y="3401998"/>
              <a:ext cx="170094" cy="2399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40924" y="3249774"/>
              <a:ext cx="1640839" cy="429895"/>
            </a:xfrm>
            <a:custGeom>
              <a:avLst/>
              <a:gdLst/>
              <a:ahLst/>
              <a:cxnLst/>
              <a:rect l="l" t="t" r="r" b="b"/>
              <a:pathLst>
                <a:path w="1640839" h="429895">
                  <a:moveTo>
                    <a:pt x="0" y="7084"/>
                  </a:moveTo>
                  <a:lnTo>
                    <a:pt x="145154" y="246529"/>
                  </a:lnTo>
                  <a:lnTo>
                    <a:pt x="145154" y="422501"/>
                  </a:lnTo>
                  <a:lnTo>
                    <a:pt x="194995" y="422501"/>
                  </a:lnTo>
                  <a:lnTo>
                    <a:pt x="194995" y="246529"/>
                  </a:lnTo>
                  <a:lnTo>
                    <a:pt x="345288" y="7084"/>
                  </a:lnTo>
                  <a:lnTo>
                    <a:pt x="287226" y="7084"/>
                  </a:lnTo>
                  <a:lnTo>
                    <a:pt x="214263" y="129215"/>
                  </a:lnTo>
                  <a:lnTo>
                    <a:pt x="191912" y="167966"/>
                  </a:lnTo>
                  <a:lnTo>
                    <a:pt x="173158" y="202608"/>
                  </a:lnTo>
                  <a:lnTo>
                    <a:pt x="164118" y="185039"/>
                  </a:lnTo>
                  <a:lnTo>
                    <a:pt x="154724" y="167470"/>
                  </a:lnTo>
                  <a:lnTo>
                    <a:pt x="144978" y="149901"/>
                  </a:lnTo>
                  <a:lnTo>
                    <a:pt x="134878" y="132332"/>
                  </a:lnTo>
                  <a:lnTo>
                    <a:pt x="60631" y="7084"/>
                  </a:lnTo>
                  <a:lnTo>
                    <a:pt x="0" y="7084"/>
                  </a:lnTo>
                  <a:close/>
                </a:path>
                <a:path w="1640839" h="429895">
                  <a:moveTo>
                    <a:pt x="446512" y="114763"/>
                  </a:moveTo>
                  <a:lnTo>
                    <a:pt x="399754" y="123123"/>
                  </a:lnTo>
                  <a:lnTo>
                    <a:pt x="360703" y="148201"/>
                  </a:lnTo>
                  <a:lnTo>
                    <a:pt x="329103" y="199278"/>
                  </a:lnTo>
                  <a:lnTo>
                    <a:pt x="318570" y="272033"/>
                  </a:lnTo>
                  <a:lnTo>
                    <a:pt x="320775" y="307914"/>
                  </a:lnTo>
                  <a:lnTo>
                    <a:pt x="338416" y="366288"/>
                  </a:lnTo>
                  <a:lnTo>
                    <a:pt x="372907" y="406509"/>
                  </a:lnTo>
                  <a:lnTo>
                    <a:pt x="419236" y="426769"/>
                  </a:lnTo>
                  <a:lnTo>
                    <a:pt x="446512" y="429302"/>
                  </a:lnTo>
                  <a:lnTo>
                    <a:pt x="464019" y="428151"/>
                  </a:lnTo>
                  <a:lnTo>
                    <a:pt x="512367" y="410883"/>
                  </a:lnTo>
                  <a:lnTo>
                    <a:pt x="549571" y="374913"/>
                  </a:lnTo>
                  <a:lnTo>
                    <a:pt x="570236" y="319686"/>
                  </a:lnTo>
                  <a:lnTo>
                    <a:pt x="574197" y="267782"/>
                  </a:lnTo>
                  <a:lnTo>
                    <a:pt x="571965" y="233878"/>
                  </a:lnTo>
                  <a:lnTo>
                    <a:pt x="554110" y="177724"/>
                  </a:lnTo>
                  <a:lnTo>
                    <a:pt x="519346" y="137663"/>
                  </a:lnTo>
                  <a:lnTo>
                    <a:pt x="473359" y="117308"/>
                  </a:lnTo>
                  <a:lnTo>
                    <a:pt x="446512" y="114763"/>
                  </a:lnTo>
                  <a:close/>
                </a:path>
                <a:path w="1640839" h="429895">
                  <a:moveTo>
                    <a:pt x="627377" y="121564"/>
                  </a:moveTo>
                  <a:lnTo>
                    <a:pt x="627377" y="308020"/>
                  </a:lnTo>
                  <a:lnTo>
                    <a:pt x="627554" y="323216"/>
                  </a:lnTo>
                  <a:lnTo>
                    <a:pt x="632634" y="366388"/>
                  </a:lnTo>
                  <a:lnTo>
                    <a:pt x="650184" y="400877"/>
                  </a:lnTo>
                  <a:lnTo>
                    <a:pt x="686194" y="423564"/>
                  </a:lnTo>
                  <a:lnTo>
                    <a:pt x="720636" y="429302"/>
                  </a:lnTo>
                  <a:lnTo>
                    <a:pt x="746568" y="426114"/>
                  </a:lnTo>
                  <a:lnTo>
                    <a:pt x="769642" y="416550"/>
                  </a:lnTo>
                  <a:lnTo>
                    <a:pt x="789858" y="400611"/>
                  </a:lnTo>
                  <a:lnTo>
                    <a:pt x="807216" y="378295"/>
                  </a:lnTo>
                  <a:lnTo>
                    <a:pt x="807216" y="422501"/>
                  </a:lnTo>
                  <a:lnTo>
                    <a:pt x="848578" y="422501"/>
                  </a:lnTo>
                  <a:lnTo>
                    <a:pt x="848578" y="121564"/>
                  </a:lnTo>
                  <a:lnTo>
                    <a:pt x="802334" y="121564"/>
                  </a:lnTo>
                  <a:lnTo>
                    <a:pt x="802334" y="282801"/>
                  </a:lnTo>
                  <a:lnTo>
                    <a:pt x="801858" y="300930"/>
                  </a:lnTo>
                  <a:lnTo>
                    <a:pt x="794713" y="341647"/>
                  </a:lnTo>
                  <a:lnTo>
                    <a:pt x="768936" y="373667"/>
                  </a:lnTo>
                  <a:lnTo>
                    <a:pt x="729885" y="385380"/>
                  </a:lnTo>
                  <a:lnTo>
                    <a:pt x="719898" y="384666"/>
                  </a:lnTo>
                  <a:lnTo>
                    <a:pt x="683256" y="360278"/>
                  </a:lnTo>
                  <a:lnTo>
                    <a:pt x="674328" y="321905"/>
                  </a:lnTo>
                  <a:lnTo>
                    <a:pt x="673622" y="288468"/>
                  </a:lnTo>
                  <a:lnTo>
                    <a:pt x="673622" y="121564"/>
                  </a:lnTo>
                  <a:lnTo>
                    <a:pt x="627377" y="121564"/>
                  </a:lnTo>
                  <a:close/>
                </a:path>
                <a:path w="1640839" h="429895">
                  <a:moveTo>
                    <a:pt x="1203117" y="0"/>
                  </a:moveTo>
                  <a:lnTo>
                    <a:pt x="1149984" y="7969"/>
                  </a:lnTo>
                  <a:lnTo>
                    <a:pt x="1106646" y="31642"/>
                  </a:lnTo>
                  <a:lnTo>
                    <a:pt x="1079654" y="69637"/>
                  </a:lnTo>
                  <a:lnTo>
                    <a:pt x="1070550" y="114480"/>
                  </a:lnTo>
                  <a:lnTo>
                    <a:pt x="1071375" y="128448"/>
                  </a:lnTo>
                  <a:lnTo>
                    <a:pt x="1083738" y="166242"/>
                  </a:lnTo>
                  <a:lnTo>
                    <a:pt x="1111356" y="196615"/>
                  </a:lnTo>
                  <a:lnTo>
                    <a:pt x="1152569" y="217461"/>
                  </a:lnTo>
                  <a:lnTo>
                    <a:pt x="1196694" y="230850"/>
                  </a:lnTo>
                  <a:lnTo>
                    <a:pt x="1220346" y="237249"/>
                  </a:lnTo>
                  <a:lnTo>
                    <a:pt x="1239405" y="242751"/>
                  </a:lnTo>
                  <a:lnTo>
                    <a:pt x="1284044" y="262162"/>
                  </a:lnTo>
                  <a:lnTo>
                    <a:pt x="1307294" y="300257"/>
                  </a:lnTo>
                  <a:lnTo>
                    <a:pt x="1307936" y="309720"/>
                  </a:lnTo>
                  <a:lnTo>
                    <a:pt x="1307267" y="319172"/>
                  </a:lnTo>
                  <a:lnTo>
                    <a:pt x="1283808" y="359853"/>
                  </a:lnTo>
                  <a:lnTo>
                    <a:pt x="1241268" y="377942"/>
                  </a:lnTo>
                  <a:lnTo>
                    <a:pt x="1214420" y="380279"/>
                  </a:lnTo>
                  <a:lnTo>
                    <a:pt x="1198765" y="379512"/>
                  </a:lnTo>
                  <a:lnTo>
                    <a:pt x="1156615" y="368000"/>
                  </a:lnTo>
                  <a:lnTo>
                    <a:pt x="1125642" y="345189"/>
                  </a:lnTo>
                  <a:lnTo>
                    <a:pt x="1105399" y="299390"/>
                  </a:lnTo>
                  <a:lnTo>
                    <a:pt x="1103178" y="284501"/>
                  </a:lnTo>
                  <a:lnTo>
                    <a:pt x="1056163" y="289034"/>
                  </a:lnTo>
                  <a:lnTo>
                    <a:pt x="1061837" y="328541"/>
                  </a:lnTo>
                  <a:lnTo>
                    <a:pt x="1076802" y="363749"/>
                  </a:lnTo>
                  <a:lnTo>
                    <a:pt x="1114680" y="403899"/>
                  </a:lnTo>
                  <a:lnTo>
                    <a:pt x="1149342" y="420341"/>
                  </a:lnTo>
                  <a:lnTo>
                    <a:pt x="1192203" y="428558"/>
                  </a:lnTo>
                  <a:lnTo>
                    <a:pt x="1216733" y="429585"/>
                  </a:lnTo>
                  <a:lnTo>
                    <a:pt x="1236392" y="428570"/>
                  </a:lnTo>
                  <a:lnTo>
                    <a:pt x="1289267" y="413339"/>
                  </a:lnTo>
                  <a:lnTo>
                    <a:pt x="1329217" y="381549"/>
                  </a:lnTo>
                  <a:lnTo>
                    <a:pt x="1351676" y="337396"/>
                  </a:lnTo>
                  <a:lnTo>
                    <a:pt x="1355979" y="305186"/>
                  </a:lnTo>
                  <a:lnTo>
                    <a:pt x="1355000" y="288958"/>
                  </a:lnTo>
                  <a:lnTo>
                    <a:pt x="1340307" y="246152"/>
                  </a:lnTo>
                  <a:lnTo>
                    <a:pt x="1307117" y="212661"/>
                  </a:lnTo>
                  <a:lnTo>
                    <a:pt x="1259594" y="191462"/>
                  </a:lnTo>
                  <a:lnTo>
                    <a:pt x="1208340" y="177293"/>
                  </a:lnTo>
                  <a:lnTo>
                    <a:pt x="1180878" y="169737"/>
                  </a:lnTo>
                  <a:lnTo>
                    <a:pt x="1143326" y="154907"/>
                  </a:lnTo>
                  <a:lnTo>
                    <a:pt x="1119508" y="121494"/>
                  </a:lnTo>
                  <a:lnTo>
                    <a:pt x="1118592" y="110796"/>
                  </a:lnTo>
                  <a:lnTo>
                    <a:pt x="1119882" y="98375"/>
                  </a:lnTo>
                  <a:lnTo>
                    <a:pt x="1151124" y="58763"/>
                  </a:lnTo>
                  <a:lnTo>
                    <a:pt x="1205172" y="48455"/>
                  </a:lnTo>
                  <a:lnTo>
                    <a:pt x="1225553" y="49713"/>
                  </a:lnTo>
                  <a:lnTo>
                    <a:pt x="1270770" y="68574"/>
                  </a:lnTo>
                  <a:lnTo>
                    <a:pt x="1293812" y="109592"/>
                  </a:lnTo>
                  <a:lnTo>
                    <a:pt x="1296889" y="128082"/>
                  </a:lnTo>
                  <a:lnTo>
                    <a:pt x="1344675" y="124115"/>
                  </a:lnTo>
                  <a:lnTo>
                    <a:pt x="1333788" y="73587"/>
                  </a:lnTo>
                  <a:lnTo>
                    <a:pt x="1305260" y="33272"/>
                  </a:lnTo>
                  <a:lnTo>
                    <a:pt x="1260344" y="8394"/>
                  </a:lnTo>
                  <a:lnTo>
                    <a:pt x="1223434" y="932"/>
                  </a:lnTo>
                  <a:lnTo>
                    <a:pt x="1203117" y="0"/>
                  </a:lnTo>
                  <a:close/>
                </a:path>
                <a:path w="1640839" h="429895">
                  <a:moveTo>
                    <a:pt x="1418151" y="7084"/>
                  </a:moveTo>
                  <a:lnTo>
                    <a:pt x="1418151" y="422501"/>
                  </a:lnTo>
                  <a:lnTo>
                    <a:pt x="1464395" y="422501"/>
                  </a:lnTo>
                  <a:lnTo>
                    <a:pt x="1464395" y="257864"/>
                  </a:lnTo>
                  <a:lnTo>
                    <a:pt x="1464877" y="241110"/>
                  </a:lnTo>
                  <a:lnTo>
                    <a:pt x="1472103" y="202324"/>
                  </a:lnTo>
                  <a:lnTo>
                    <a:pt x="1497880" y="170492"/>
                  </a:lnTo>
                  <a:lnTo>
                    <a:pt x="1536588" y="158685"/>
                  </a:lnTo>
                  <a:lnTo>
                    <a:pt x="1549551" y="159778"/>
                  </a:lnTo>
                  <a:lnTo>
                    <a:pt x="1585658" y="186155"/>
                  </a:lnTo>
                  <a:lnTo>
                    <a:pt x="1594136" y="231794"/>
                  </a:lnTo>
                  <a:lnTo>
                    <a:pt x="1594136" y="422501"/>
                  </a:lnTo>
                  <a:lnTo>
                    <a:pt x="1640380" y="422501"/>
                  </a:lnTo>
                  <a:lnTo>
                    <a:pt x="1640380" y="231794"/>
                  </a:lnTo>
                  <a:lnTo>
                    <a:pt x="1639775" y="211002"/>
                  </a:lnTo>
                  <a:lnTo>
                    <a:pt x="1630703" y="164353"/>
                  </a:lnTo>
                  <a:lnTo>
                    <a:pt x="1598760" y="127987"/>
                  </a:lnTo>
                  <a:lnTo>
                    <a:pt x="1560754" y="115590"/>
                  </a:lnTo>
                  <a:lnTo>
                    <a:pt x="1546094" y="114763"/>
                  </a:lnTo>
                  <a:lnTo>
                    <a:pt x="1522490" y="117349"/>
                  </a:lnTo>
                  <a:lnTo>
                    <a:pt x="1501006" y="125106"/>
                  </a:lnTo>
                  <a:lnTo>
                    <a:pt x="1481641" y="138035"/>
                  </a:lnTo>
                  <a:lnTo>
                    <a:pt x="1464395" y="156135"/>
                  </a:lnTo>
                  <a:lnTo>
                    <a:pt x="1464395" y="7084"/>
                  </a:lnTo>
                  <a:lnTo>
                    <a:pt x="1418151" y="7084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0592" y="3516478"/>
              <a:ext cx="150055" cy="1274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36027" y="3256859"/>
              <a:ext cx="990600" cy="422275"/>
            </a:xfrm>
            <a:custGeom>
              <a:avLst/>
              <a:gdLst/>
              <a:ahLst/>
              <a:cxnLst/>
              <a:rect l="l" t="t" r="r" b="b"/>
              <a:pathLst>
                <a:path w="990600" h="422275">
                  <a:moveTo>
                    <a:pt x="131024" y="107679"/>
                  </a:moveTo>
                  <a:lnTo>
                    <a:pt x="82998" y="113683"/>
                  </a:lnTo>
                  <a:lnTo>
                    <a:pt x="45537" y="131222"/>
                  </a:lnTo>
                  <a:lnTo>
                    <a:pt x="16121" y="171413"/>
                  </a:lnTo>
                  <a:lnTo>
                    <a:pt x="7964" y="200341"/>
                  </a:lnTo>
                  <a:lnTo>
                    <a:pt x="53180" y="207141"/>
                  </a:lnTo>
                  <a:lnTo>
                    <a:pt x="57409" y="192347"/>
                  </a:lnTo>
                  <a:lnTo>
                    <a:pt x="62643" y="179985"/>
                  </a:lnTo>
                  <a:lnTo>
                    <a:pt x="95977" y="153065"/>
                  </a:lnTo>
                  <a:lnTo>
                    <a:pt x="124345" y="149901"/>
                  </a:lnTo>
                  <a:lnTo>
                    <a:pt x="140739" y="150982"/>
                  </a:lnTo>
                  <a:lnTo>
                    <a:pt x="177012" y="167186"/>
                  </a:lnTo>
                  <a:lnTo>
                    <a:pt x="190114" y="211108"/>
                  </a:lnTo>
                  <a:lnTo>
                    <a:pt x="190114" y="212998"/>
                  </a:lnTo>
                  <a:lnTo>
                    <a:pt x="156009" y="233920"/>
                  </a:lnTo>
                  <a:lnTo>
                    <a:pt x="107388" y="241996"/>
                  </a:lnTo>
                  <a:lnTo>
                    <a:pt x="94511" y="243855"/>
                  </a:lnTo>
                  <a:lnTo>
                    <a:pt x="83367" y="245750"/>
                  </a:lnTo>
                  <a:lnTo>
                    <a:pt x="40608" y="261176"/>
                  </a:lnTo>
                  <a:lnTo>
                    <a:pt x="9077" y="295741"/>
                  </a:lnTo>
                  <a:lnTo>
                    <a:pt x="0" y="336074"/>
                  </a:lnTo>
                  <a:lnTo>
                    <a:pt x="1509" y="354080"/>
                  </a:lnTo>
                  <a:lnTo>
                    <a:pt x="24149" y="398037"/>
                  </a:lnTo>
                  <a:lnTo>
                    <a:pt x="72079" y="420706"/>
                  </a:lnTo>
                  <a:lnTo>
                    <a:pt x="93258" y="422218"/>
                  </a:lnTo>
                  <a:lnTo>
                    <a:pt x="106655" y="421598"/>
                  </a:lnTo>
                  <a:lnTo>
                    <a:pt x="144213" y="412300"/>
                  </a:lnTo>
                  <a:lnTo>
                    <a:pt x="180983" y="389453"/>
                  </a:lnTo>
                  <a:lnTo>
                    <a:pt x="193711" y="378296"/>
                  </a:lnTo>
                  <a:lnTo>
                    <a:pt x="195060" y="388585"/>
                  </a:lnTo>
                  <a:lnTo>
                    <a:pt x="197051" y="398202"/>
                  </a:lnTo>
                  <a:lnTo>
                    <a:pt x="199684" y="407146"/>
                  </a:lnTo>
                  <a:lnTo>
                    <a:pt x="202960" y="415417"/>
                  </a:lnTo>
                  <a:lnTo>
                    <a:pt x="251259" y="415417"/>
                  </a:lnTo>
                  <a:lnTo>
                    <a:pt x="247250" y="406680"/>
                  </a:lnTo>
                  <a:lnTo>
                    <a:pt x="243959" y="397754"/>
                  </a:lnTo>
                  <a:lnTo>
                    <a:pt x="237343" y="347385"/>
                  </a:lnTo>
                  <a:lnTo>
                    <a:pt x="236615" y="289318"/>
                  </a:lnTo>
                  <a:lnTo>
                    <a:pt x="236615" y="221310"/>
                  </a:lnTo>
                  <a:lnTo>
                    <a:pt x="236470" y="205618"/>
                  </a:lnTo>
                  <a:lnTo>
                    <a:pt x="231862" y="164241"/>
                  </a:lnTo>
                  <a:lnTo>
                    <a:pt x="206749" y="126996"/>
                  </a:lnTo>
                  <a:lnTo>
                    <a:pt x="162689" y="109946"/>
                  </a:lnTo>
                  <a:lnTo>
                    <a:pt x="147676" y="108246"/>
                  </a:lnTo>
                  <a:lnTo>
                    <a:pt x="131024" y="107679"/>
                  </a:lnTo>
                  <a:close/>
                </a:path>
                <a:path w="990600" h="422275">
                  <a:moveTo>
                    <a:pt x="307266" y="0"/>
                  </a:moveTo>
                  <a:lnTo>
                    <a:pt x="307266" y="415417"/>
                  </a:lnTo>
                  <a:lnTo>
                    <a:pt x="353510" y="415417"/>
                  </a:lnTo>
                  <a:lnTo>
                    <a:pt x="353510" y="0"/>
                  </a:lnTo>
                  <a:lnTo>
                    <a:pt x="307266" y="0"/>
                  </a:lnTo>
                  <a:close/>
                </a:path>
                <a:path w="990600" h="422275">
                  <a:moveTo>
                    <a:pt x="424161" y="0"/>
                  </a:moveTo>
                  <a:lnTo>
                    <a:pt x="424161" y="415417"/>
                  </a:lnTo>
                  <a:lnTo>
                    <a:pt x="470405" y="415417"/>
                  </a:lnTo>
                  <a:lnTo>
                    <a:pt x="470405" y="0"/>
                  </a:lnTo>
                  <a:lnTo>
                    <a:pt x="424161" y="0"/>
                  </a:lnTo>
                  <a:close/>
                </a:path>
                <a:path w="990600" h="422275">
                  <a:moveTo>
                    <a:pt x="693661" y="0"/>
                  </a:moveTo>
                  <a:lnTo>
                    <a:pt x="693661" y="415417"/>
                  </a:lnTo>
                  <a:lnTo>
                    <a:pt x="741447" y="415417"/>
                  </a:lnTo>
                  <a:lnTo>
                    <a:pt x="741447" y="88977"/>
                  </a:lnTo>
                  <a:lnTo>
                    <a:pt x="939269" y="415417"/>
                  </a:lnTo>
                  <a:lnTo>
                    <a:pt x="990394" y="415417"/>
                  </a:lnTo>
                  <a:lnTo>
                    <a:pt x="990394" y="0"/>
                  </a:lnTo>
                  <a:lnTo>
                    <a:pt x="942608" y="0"/>
                  </a:lnTo>
                  <a:lnTo>
                    <a:pt x="942608" y="326156"/>
                  </a:lnTo>
                  <a:lnTo>
                    <a:pt x="744787" y="0"/>
                  </a:lnTo>
                  <a:lnTo>
                    <a:pt x="693661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9819" y="3401998"/>
              <a:ext cx="170094" cy="239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687052" y="3256859"/>
              <a:ext cx="842010" cy="422275"/>
            </a:xfrm>
            <a:custGeom>
              <a:avLst/>
              <a:gdLst/>
              <a:ahLst/>
              <a:cxnLst/>
              <a:rect l="l" t="t" r="r" b="b"/>
              <a:pathLst>
                <a:path w="842009" h="422275">
                  <a:moveTo>
                    <a:pt x="127941" y="107679"/>
                  </a:moveTo>
                  <a:lnTo>
                    <a:pt x="81184" y="116039"/>
                  </a:lnTo>
                  <a:lnTo>
                    <a:pt x="42133" y="141117"/>
                  </a:lnTo>
                  <a:lnTo>
                    <a:pt x="10533" y="192194"/>
                  </a:lnTo>
                  <a:lnTo>
                    <a:pt x="0" y="264948"/>
                  </a:lnTo>
                  <a:lnTo>
                    <a:pt x="2205" y="300830"/>
                  </a:lnTo>
                  <a:lnTo>
                    <a:pt x="19846" y="359204"/>
                  </a:lnTo>
                  <a:lnTo>
                    <a:pt x="54337" y="399424"/>
                  </a:lnTo>
                  <a:lnTo>
                    <a:pt x="100666" y="419685"/>
                  </a:lnTo>
                  <a:lnTo>
                    <a:pt x="127941" y="422218"/>
                  </a:lnTo>
                  <a:lnTo>
                    <a:pt x="145449" y="421067"/>
                  </a:lnTo>
                  <a:lnTo>
                    <a:pt x="193796" y="403799"/>
                  </a:lnTo>
                  <a:lnTo>
                    <a:pt x="231001" y="367829"/>
                  </a:lnTo>
                  <a:lnTo>
                    <a:pt x="251666" y="312602"/>
                  </a:lnTo>
                  <a:lnTo>
                    <a:pt x="255627" y="260698"/>
                  </a:lnTo>
                  <a:lnTo>
                    <a:pt x="253395" y="226794"/>
                  </a:lnTo>
                  <a:lnTo>
                    <a:pt x="235539" y="170640"/>
                  </a:lnTo>
                  <a:lnTo>
                    <a:pt x="200776" y="130579"/>
                  </a:lnTo>
                  <a:lnTo>
                    <a:pt x="154789" y="110224"/>
                  </a:lnTo>
                  <a:lnTo>
                    <a:pt x="127941" y="107679"/>
                  </a:lnTo>
                  <a:close/>
                </a:path>
                <a:path w="842009" h="422275">
                  <a:moveTo>
                    <a:pt x="364300" y="9351"/>
                  </a:moveTo>
                  <a:lnTo>
                    <a:pt x="318314" y="39954"/>
                  </a:lnTo>
                  <a:lnTo>
                    <a:pt x="318314" y="114480"/>
                  </a:lnTo>
                  <a:lnTo>
                    <a:pt x="284401" y="114480"/>
                  </a:lnTo>
                  <a:lnTo>
                    <a:pt x="284401" y="154151"/>
                  </a:lnTo>
                  <a:lnTo>
                    <a:pt x="318314" y="154151"/>
                  </a:lnTo>
                  <a:lnTo>
                    <a:pt x="318314" y="327289"/>
                  </a:lnTo>
                  <a:lnTo>
                    <a:pt x="321493" y="378402"/>
                  </a:lnTo>
                  <a:lnTo>
                    <a:pt x="343491" y="410600"/>
                  </a:lnTo>
                  <a:lnTo>
                    <a:pt x="382541" y="419384"/>
                  </a:lnTo>
                  <a:lnTo>
                    <a:pt x="390505" y="419101"/>
                  </a:lnTo>
                  <a:lnTo>
                    <a:pt x="398983" y="418251"/>
                  </a:lnTo>
                  <a:lnTo>
                    <a:pt x="407975" y="416834"/>
                  </a:lnTo>
                  <a:lnTo>
                    <a:pt x="417481" y="414850"/>
                  </a:lnTo>
                  <a:lnTo>
                    <a:pt x="410801" y="369794"/>
                  </a:lnTo>
                  <a:lnTo>
                    <a:pt x="402409" y="371117"/>
                  </a:lnTo>
                  <a:lnTo>
                    <a:pt x="395643" y="371778"/>
                  </a:lnTo>
                  <a:lnTo>
                    <a:pt x="390506" y="371778"/>
                  </a:lnTo>
                  <a:lnTo>
                    <a:pt x="383654" y="371778"/>
                  </a:lnTo>
                  <a:lnTo>
                    <a:pt x="378374" y="370550"/>
                  </a:lnTo>
                  <a:lnTo>
                    <a:pt x="364300" y="330123"/>
                  </a:lnTo>
                  <a:lnTo>
                    <a:pt x="364300" y="154151"/>
                  </a:lnTo>
                  <a:lnTo>
                    <a:pt x="410801" y="154151"/>
                  </a:lnTo>
                  <a:lnTo>
                    <a:pt x="410801" y="114480"/>
                  </a:lnTo>
                  <a:lnTo>
                    <a:pt x="364300" y="114480"/>
                  </a:lnTo>
                  <a:lnTo>
                    <a:pt x="364300" y="9351"/>
                  </a:lnTo>
                  <a:close/>
                </a:path>
                <a:path w="842009" h="422275">
                  <a:moveTo>
                    <a:pt x="606054" y="0"/>
                  </a:moveTo>
                  <a:lnTo>
                    <a:pt x="606054" y="415417"/>
                  </a:lnTo>
                  <a:lnTo>
                    <a:pt x="841385" y="415417"/>
                  </a:lnTo>
                  <a:lnTo>
                    <a:pt x="841385" y="366394"/>
                  </a:lnTo>
                  <a:lnTo>
                    <a:pt x="655895" y="366394"/>
                  </a:lnTo>
                  <a:lnTo>
                    <a:pt x="655895" y="0"/>
                  </a:lnTo>
                  <a:lnTo>
                    <a:pt x="606054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2053" y="3401714"/>
              <a:ext cx="161873" cy="9595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66461" y="3364538"/>
              <a:ext cx="252095" cy="314960"/>
            </a:xfrm>
            <a:custGeom>
              <a:avLst/>
              <a:gdLst/>
              <a:ahLst/>
              <a:cxnLst/>
              <a:rect l="l" t="t" r="r" b="b"/>
              <a:pathLst>
                <a:path w="252095" h="314960">
                  <a:moveTo>
                    <a:pt x="127428" y="0"/>
                  </a:moveTo>
                  <a:lnTo>
                    <a:pt x="76174" y="10484"/>
                  </a:lnTo>
                  <a:lnTo>
                    <a:pt x="35453" y="41938"/>
                  </a:lnTo>
                  <a:lnTo>
                    <a:pt x="8863" y="92377"/>
                  </a:lnTo>
                  <a:lnTo>
                    <a:pt x="0" y="159819"/>
                  </a:lnTo>
                  <a:lnTo>
                    <a:pt x="2189" y="194473"/>
                  </a:lnTo>
                  <a:lnTo>
                    <a:pt x="19701" y="251524"/>
                  </a:lnTo>
                  <a:lnTo>
                    <a:pt x="54128" y="291691"/>
                  </a:lnTo>
                  <a:lnTo>
                    <a:pt x="101614" y="311999"/>
                  </a:lnTo>
                  <a:lnTo>
                    <a:pt x="129997" y="314538"/>
                  </a:lnTo>
                  <a:lnTo>
                    <a:pt x="152701" y="312944"/>
                  </a:lnTo>
                  <a:lnTo>
                    <a:pt x="191752" y="300192"/>
                  </a:lnTo>
                  <a:lnTo>
                    <a:pt x="222180" y="274990"/>
                  </a:lnTo>
                  <a:lnTo>
                    <a:pt x="243118" y="239144"/>
                  </a:lnTo>
                  <a:lnTo>
                    <a:pt x="249974" y="217342"/>
                  </a:lnTo>
                  <a:lnTo>
                    <a:pt x="202189" y="210825"/>
                  </a:lnTo>
                  <a:lnTo>
                    <a:pt x="196457" y="225879"/>
                  </a:lnTo>
                  <a:lnTo>
                    <a:pt x="189793" y="238737"/>
                  </a:lnTo>
                  <a:lnTo>
                    <a:pt x="153825" y="268916"/>
                  </a:lnTo>
                  <a:lnTo>
                    <a:pt x="130254" y="272599"/>
                  </a:lnTo>
                  <a:lnTo>
                    <a:pt x="113876" y="270952"/>
                  </a:lnTo>
                  <a:lnTo>
                    <a:pt x="73220" y="246246"/>
                  </a:lnTo>
                  <a:lnTo>
                    <a:pt x="50338" y="193646"/>
                  </a:lnTo>
                  <a:lnTo>
                    <a:pt x="47785" y="170303"/>
                  </a:lnTo>
                  <a:lnTo>
                    <a:pt x="251259" y="170303"/>
                  </a:lnTo>
                  <a:lnTo>
                    <a:pt x="251431" y="164258"/>
                  </a:lnTo>
                  <a:lnTo>
                    <a:pt x="251516" y="159724"/>
                  </a:lnTo>
                  <a:lnTo>
                    <a:pt x="251516" y="156702"/>
                  </a:lnTo>
                  <a:lnTo>
                    <a:pt x="242845" y="90536"/>
                  </a:lnTo>
                  <a:lnTo>
                    <a:pt x="216833" y="41088"/>
                  </a:lnTo>
                  <a:lnTo>
                    <a:pt x="177140" y="10272"/>
                  </a:lnTo>
                  <a:lnTo>
                    <a:pt x="153536" y="2568"/>
                  </a:lnTo>
                  <a:lnTo>
                    <a:pt x="127428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3392" y="3516478"/>
              <a:ext cx="150054" cy="12740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58827" y="3256859"/>
              <a:ext cx="844550" cy="422275"/>
            </a:xfrm>
            <a:custGeom>
              <a:avLst/>
              <a:gdLst/>
              <a:ahLst/>
              <a:cxnLst/>
              <a:rect l="l" t="t" r="r" b="b"/>
              <a:pathLst>
                <a:path w="844550" h="422275">
                  <a:moveTo>
                    <a:pt x="131024" y="107679"/>
                  </a:moveTo>
                  <a:lnTo>
                    <a:pt x="82998" y="113683"/>
                  </a:lnTo>
                  <a:lnTo>
                    <a:pt x="45537" y="131222"/>
                  </a:lnTo>
                  <a:lnTo>
                    <a:pt x="16121" y="171413"/>
                  </a:lnTo>
                  <a:lnTo>
                    <a:pt x="7963" y="200341"/>
                  </a:lnTo>
                  <a:lnTo>
                    <a:pt x="53179" y="207141"/>
                  </a:lnTo>
                  <a:lnTo>
                    <a:pt x="57408" y="192347"/>
                  </a:lnTo>
                  <a:lnTo>
                    <a:pt x="62643" y="179985"/>
                  </a:lnTo>
                  <a:lnTo>
                    <a:pt x="95977" y="153065"/>
                  </a:lnTo>
                  <a:lnTo>
                    <a:pt x="124344" y="149901"/>
                  </a:lnTo>
                  <a:lnTo>
                    <a:pt x="140738" y="150982"/>
                  </a:lnTo>
                  <a:lnTo>
                    <a:pt x="177011" y="167186"/>
                  </a:lnTo>
                  <a:lnTo>
                    <a:pt x="190114" y="211108"/>
                  </a:lnTo>
                  <a:lnTo>
                    <a:pt x="190114" y="212998"/>
                  </a:lnTo>
                  <a:lnTo>
                    <a:pt x="156009" y="233920"/>
                  </a:lnTo>
                  <a:lnTo>
                    <a:pt x="107388" y="241996"/>
                  </a:lnTo>
                  <a:lnTo>
                    <a:pt x="94511" y="243855"/>
                  </a:lnTo>
                  <a:lnTo>
                    <a:pt x="83367" y="245750"/>
                  </a:lnTo>
                  <a:lnTo>
                    <a:pt x="40607" y="261176"/>
                  </a:lnTo>
                  <a:lnTo>
                    <a:pt x="9077" y="295741"/>
                  </a:lnTo>
                  <a:lnTo>
                    <a:pt x="0" y="336074"/>
                  </a:lnTo>
                  <a:lnTo>
                    <a:pt x="1509" y="354080"/>
                  </a:lnTo>
                  <a:lnTo>
                    <a:pt x="24149" y="398037"/>
                  </a:lnTo>
                  <a:lnTo>
                    <a:pt x="72079" y="420706"/>
                  </a:lnTo>
                  <a:lnTo>
                    <a:pt x="93258" y="422218"/>
                  </a:lnTo>
                  <a:lnTo>
                    <a:pt x="106655" y="421598"/>
                  </a:lnTo>
                  <a:lnTo>
                    <a:pt x="144212" y="412300"/>
                  </a:lnTo>
                  <a:lnTo>
                    <a:pt x="180983" y="389453"/>
                  </a:lnTo>
                  <a:lnTo>
                    <a:pt x="193710" y="378296"/>
                  </a:lnTo>
                  <a:lnTo>
                    <a:pt x="195059" y="388585"/>
                  </a:lnTo>
                  <a:lnTo>
                    <a:pt x="197050" y="398202"/>
                  </a:lnTo>
                  <a:lnTo>
                    <a:pt x="199684" y="407146"/>
                  </a:lnTo>
                  <a:lnTo>
                    <a:pt x="202959" y="415417"/>
                  </a:lnTo>
                  <a:lnTo>
                    <a:pt x="251259" y="415417"/>
                  </a:lnTo>
                  <a:lnTo>
                    <a:pt x="247250" y="406680"/>
                  </a:lnTo>
                  <a:lnTo>
                    <a:pt x="243958" y="397754"/>
                  </a:lnTo>
                  <a:lnTo>
                    <a:pt x="237343" y="347385"/>
                  </a:lnTo>
                  <a:lnTo>
                    <a:pt x="236615" y="289318"/>
                  </a:lnTo>
                  <a:lnTo>
                    <a:pt x="236615" y="221310"/>
                  </a:lnTo>
                  <a:lnTo>
                    <a:pt x="236470" y="205618"/>
                  </a:lnTo>
                  <a:lnTo>
                    <a:pt x="231862" y="164241"/>
                  </a:lnTo>
                  <a:lnTo>
                    <a:pt x="206749" y="126996"/>
                  </a:lnTo>
                  <a:lnTo>
                    <a:pt x="162688" y="109946"/>
                  </a:lnTo>
                  <a:lnTo>
                    <a:pt x="147675" y="108246"/>
                  </a:lnTo>
                  <a:lnTo>
                    <a:pt x="131024" y="107679"/>
                  </a:lnTo>
                  <a:close/>
                </a:path>
                <a:path w="844550" h="422275">
                  <a:moveTo>
                    <a:pt x="408488" y="107679"/>
                  </a:moveTo>
                  <a:lnTo>
                    <a:pt x="371895" y="124345"/>
                  </a:lnTo>
                  <a:lnTo>
                    <a:pt x="349399" y="160102"/>
                  </a:lnTo>
                  <a:lnTo>
                    <a:pt x="349399" y="114480"/>
                  </a:lnTo>
                  <a:lnTo>
                    <a:pt x="307779" y="114480"/>
                  </a:lnTo>
                  <a:lnTo>
                    <a:pt x="307779" y="415417"/>
                  </a:lnTo>
                  <a:lnTo>
                    <a:pt x="354023" y="415417"/>
                  </a:lnTo>
                  <a:lnTo>
                    <a:pt x="354023" y="257864"/>
                  </a:lnTo>
                  <a:lnTo>
                    <a:pt x="354505" y="242031"/>
                  </a:lnTo>
                  <a:lnTo>
                    <a:pt x="361730" y="198357"/>
                  </a:lnTo>
                  <a:lnTo>
                    <a:pt x="385174" y="166071"/>
                  </a:lnTo>
                  <a:lnTo>
                    <a:pt x="406177" y="160385"/>
                  </a:lnTo>
                  <a:lnTo>
                    <a:pt x="414655" y="161076"/>
                  </a:lnTo>
                  <a:lnTo>
                    <a:pt x="423133" y="163148"/>
                  </a:lnTo>
                  <a:lnTo>
                    <a:pt x="431611" y="166602"/>
                  </a:lnTo>
                  <a:lnTo>
                    <a:pt x="440089" y="171437"/>
                  </a:lnTo>
                  <a:lnTo>
                    <a:pt x="456017" y="124114"/>
                  </a:lnTo>
                  <a:lnTo>
                    <a:pt x="443990" y="116924"/>
                  </a:lnTo>
                  <a:lnTo>
                    <a:pt x="432060" y="111788"/>
                  </a:lnTo>
                  <a:lnTo>
                    <a:pt x="420226" y="108706"/>
                  </a:lnTo>
                  <a:lnTo>
                    <a:pt x="408488" y="107679"/>
                  </a:lnTo>
                  <a:close/>
                </a:path>
                <a:path w="844550" h="422275">
                  <a:moveTo>
                    <a:pt x="611962" y="107679"/>
                  </a:moveTo>
                  <a:lnTo>
                    <a:pt x="585244" y="110779"/>
                  </a:lnTo>
                  <a:lnTo>
                    <a:pt x="561865" y="120077"/>
                  </a:lnTo>
                  <a:lnTo>
                    <a:pt x="541826" y="135573"/>
                  </a:lnTo>
                  <a:lnTo>
                    <a:pt x="525127" y="157269"/>
                  </a:lnTo>
                  <a:lnTo>
                    <a:pt x="525127" y="114480"/>
                  </a:lnTo>
                  <a:lnTo>
                    <a:pt x="483507" y="114480"/>
                  </a:lnTo>
                  <a:lnTo>
                    <a:pt x="483507" y="415417"/>
                  </a:lnTo>
                  <a:lnTo>
                    <a:pt x="529751" y="415417"/>
                  </a:lnTo>
                  <a:lnTo>
                    <a:pt x="529751" y="251063"/>
                  </a:lnTo>
                  <a:lnTo>
                    <a:pt x="531089" y="224480"/>
                  </a:lnTo>
                  <a:lnTo>
                    <a:pt x="541794" y="185233"/>
                  </a:lnTo>
                  <a:lnTo>
                    <a:pt x="574668" y="157056"/>
                  </a:lnTo>
                  <a:lnTo>
                    <a:pt x="602200" y="151885"/>
                  </a:lnTo>
                  <a:lnTo>
                    <a:pt x="611149" y="152463"/>
                  </a:lnTo>
                  <a:lnTo>
                    <a:pt x="646089" y="171886"/>
                  </a:lnTo>
                  <a:lnTo>
                    <a:pt x="658640" y="217762"/>
                  </a:lnTo>
                  <a:lnTo>
                    <a:pt x="658977" y="232361"/>
                  </a:lnTo>
                  <a:lnTo>
                    <a:pt x="658977" y="415417"/>
                  </a:lnTo>
                  <a:lnTo>
                    <a:pt x="705222" y="415417"/>
                  </a:lnTo>
                  <a:lnTo>
                    <a:pt x="705222" y="230378"/>
                  </a:lnTo>
                  <a:lnTo>
                    <a:pt x="705061" y="213995"/>
                  </a:lnTo>
                  <a:lnTo>
                    <a:pt x="700212" y="170250"/>
                  </a:lnTo>
                  <a:lnTo>
                    <a:pt x="682474" y="135550"/>
                  </a:lnTo>
                  <a:lnTo>
                    <a:pt x="646694" y="113205"/>
                  </a:lnTo>
                  <a:lnTo>
                    <a:pt x="624043" y="108293"/>
                  </a:lnTo>
                  <a:lnTo>
                    <a:pt x="611962" y="107679"/>
                  </a:lnTo>
                  <a:close/>
                </a:path>
                <a:path w="844550" h="422275">
                  <a:moveTo>
                    <a:pt x="786662" y="0"/>
                  </a:moveTo>
                  <a:lnTo>
                    <a:pt x="786662" y="92094"/>
                  </a:lnTo>
                  <a:lnTo>
                    <a:pt x="800793" y="312271"/>
                  </a:lnTo>
                  <a:lnTo>
                    <a:pt x="830594" y="312271"/>
                  </a:lnTo>
                  <a:lnTo>
                    <a:pt x="843954" y="92094"/>
                  </a:lnTo>
                  <a:lnTo>
                    <a:pt x="843954" y="0"/>
                  </a:lnTo>
                  <a:lnTo>
                    <a:pt x="786662" y="0"/>
                  </a:lnTo>
                  <a:close/>
                </a:path>
                <a:path w="844550" h="422275">
                  <a:moveTo>
                    <a:pt x="788718" y="357326"/>
                  </a:moveTo>
                  <a:lnTo>
                    <a:pt x="788718" y="415417"/>
                  </a:lnTo>
                  <a:lnTo>
                    <a:pt x="841898" y="415417"/>
                  </a:lnTo>
                  <a:lnTo>
                    <a:pt x="841898" y="357326"/>
                  </a:lnTo>
                  <a:lnTo>
                    <a:pt x="788718" y="357326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assumptions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225" y="1509307"/>
            <a:ext cx="652335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00"/>
              </a:spcBef>
              <a:buSzPct val="77777"/>
              <a:buFont typeface="Arial"/>
              <a:buAutoNum type="arabicPeriod"/>
              <a:tabLst>
                <a:tab pos="389255" algn="l"/>
              </a:tabLst>
            </a:pPr>
            <a:r>
              <a:rPr sz="1800" b="1" spc="-10" dirty="0">
                <a:latin typeface="Helvetica" pitchFamily="2" charset="0"/>
                <a:cs typeface="Arial"/>
              </a:rPr>
              <a:t>i.i.d</a:t>
            </a:r>
            <a:endParaRPr sz="1800" dirty="0">
              <a:latin typeface="Helvetica" pitchFamily="2" charset="0"/>
              <a:cs typeface="Arial"/>
            </a:endParaRPr>
          </a:p>
          <a:p>
            <a:pPr marL="846455" lvl="1" indent="-335915">
              <a:lnSpc>
                <a:spcPct val="100000"/>
              </a:lnSpc>
              <a:spcBef>
                <a:spcPts val="15"/>
              </a:spcBef>
              <a:buSzPct val="77777"/>
              <a:buFont typeface="Arial"/>
              <a:buChar char="○"/>
              <a:tabLst>
                <a:tab pos="846455" algn="l"/>
              </a:tabLst>
            </a:pPr>
            <a:r>
              <a:rPr sz="1800" b="1" dirty="0">
                <a:latin typeface="Helvetica" pitchFamily="2" charset="0"/>
                <a:cs typeface="Arial"/>
              </a:rPr>
              <a:t>Identical:</a:t>
            </a:r>
            <a:r>
              <a:rPr sz="1800" b="1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drawn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from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same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10" dirty="0">
                <a:latin typeface="Helvetica" pitchFamily="2" charset="0"/>
                <a:cs typeface="Arial"/>
              </a:rPr>
              <a:t> distribution</a:t>
            </a:r>
            <a:endParaRPr sz="1800" dirty="0">
              <a:latin typeface="Helvetica" pitchFamily="2" charset="0"/>
              <a:cs typeface="Arial"/>
            </a:endParaRPr>
          </a:p>
          <a:p>
            <a:pPr marL="846455" lvl="1" indent="-335915">
              <a:lnSpc>
                <a:spcPct val="100000"/>
              </a:lnSpc>
              <a:spcBef>
                <a:spcPts val="15"/>
              </a:spcBef>
              <a:buSzPct val="77777"/>
              <a:buFont typeface="Arial"/>
              <a:buChar char="○"/>
              <a:tabLst>
                <a:tab pos="846455" algn="l"/>
              </a:tabLst>
            </a:pPr>
            <a:r>
              <a:rPr sz="1800" b="1" dirty="0">
                <a:latin typeface="Helvetica" pitchFamily="2" charset="0"/>
                <a:cs typeface="Arial"/>
              </a:rPr>
              <a:t>Independent:</a:t>
            </a:r>
            <a:r>
              <a:rPr sz="1800" b="1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points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independent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from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each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other</a:t>
            </a:r>
            <a:endParaRPr sz="1800" dirty="0">
              <a:latin typeface="Helvetica" pitchFamily="2" charset="0"/>
              <a:cs typeface="Arial"/>
            </a:endParaRPr>
          </a:p>
          <a:p>
            <a:pPr marL="389255" indent="-376555">
              <a:lnSpc>
                <a:spcPct val="100000"/>
              </a:lnSpc>
              <a:spcBef>
                <a:spcPts val="15"/>
              </a:spcBef>
              <a:buSzPct val="77777"/>
              <a:buAutoNum type="arabicPeriod"/>
              <a:tabLst>
                <a:tab pos="38925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Sampling/Selection</a:t>
            </a:r>
            <a:r>
              <a:rPr sz="1800" spc="-100" dirty="0">
                <a:latin typeface="Helvetica" pitchFamily="2" charset="0"/>
                <a:cs typeface="Arial"/>
              </a:rPr>
              <a:t> </a:t>
            </a:r>
            <a:r>
              <a:rPr sz="1800" spc="-20" dirty="0">
                <a:latin typeface="Helvetica" pitchFamily="2" charset="0"/>
                <a:cs typeface="Arial"/>
              </a:rPr>
              <a:t>bias</a:t>
            </a:r>
            <a:endParaRPr sz="1800" dirty="0">
              <a:latin typeface="Helvetica" pitchFamily="2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093" y="3442882"/>
            <a:ext cx="539051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If</a:t>
            </a:r>
            <a:r>
              <a:rPr sz="1800" spc="44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i.i.d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assumption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violated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does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learning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work?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How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can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we</a:t>
            </a:r>
            <a:r>
              <a:rPr sz="1800" spc="-10" dirty="0">
                <a:latin typeface="Helvetica" pitchFamily="2" charset="0"/>
                <a:cs typeface="Arial"/>
              </a:rPr>
              <a:t> overcome?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Snooping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509307"/>
            <a:ext cx="7674609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35" dirty="0">
                <a:latin typeface="Helvetica" pitchFamily="2" charset="0"/>
                <a:cs typeface="Arial"/>
              </a:rPr>
              <a:t>Test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has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informed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model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selection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Generalization</a:t>
            </a:r>
            <a:r>
              <a:rPr sz="1800" spc="-7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suffers</a:t>
            </a:r>
            <a:endParaRPr sz="18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 dirty="0">
              <a:latin typeface="Helvetica" pitchFamily="2" charset="0"/>
              <a:cs typeface="Arial"/>
            </a:endParaRPr>
          </a:p>
          <a:p>
            <a:pPr marL="348615" marR="5080" algn="just">
              <a:lnSpc>
                <a:spcPct val="100699"/>
              </a:lnSpc>
            </a:pPr>
            <a:r>
              <a:rPr sz="1800" i="1" dirty="0">
                <a:latin typeface="Helvetica" pitchFamily="2" charset="0"/>
                <a:cs typeface="Arial"/>
              </a:rPr>
              <a:t>“If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you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want</a:t>
            </a:r>
            <a:r>
              <a:rPr sz="1800" i="1" spc="-2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an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unbiased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assessment</a:t>
            </a:r>
            <a:r>
              <a:rPr sz="1800" i="1" spc="-2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of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your</a:t>
            </a:r>
            <a:r>
              <a:rPr sz="1800" i="1" spc="-2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learning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performance,</a:t>
            </a:r>
            <a:r>
              <a:rPr sz="1800" i="1" spc="-30" dirty="0">
                <a:latin typeface="Helvetica" pitchFamily="2" charset="0"/>
                <a:cs typeface="Arial"/>
              </a:rPr>
              <a:t> </a:t>
            </a:r>
            <a:r>
              <a:rPr sz="1800" i="1" spc="-25" dirty="0">
                <a:latin typeface="Helvetica" pitchFamily="2" charset="0"/>
                <a:cs typeface="Arial"/>
              </a:rPr>
              <a:t>you </a:t>
            </a:r>
            <a:r>
              <a:rPr sz="1800" i="1" dirty="0">
                <a:latin typeface="Helvetica" pitchFamily="2" charset="0"/>
                <a:cs typeface="Arial"/>
              </a:rPr>
              <a:t>should</a:t>
            </a:r>
            <a:r>
              <a:rPr sz="1800" i="1" spc="-2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keep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test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set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in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vault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and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never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use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it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for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learning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in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any</a:t>
            </a:r>
            <a:r>
              <a:rPr sz="1800" i="1" spc="-10" dirty="0">
                <a:latin typeface="Helvetica" pitchFamily="2" charset="0"/>
                <a:cs typeface="Arial"/>
              </a:rPr>
              <a:t> </a:t>
            </a:r>
            <a:r>
              <a:rPr sz="1800" i="1" spc="-20" dirty="0">
                <a:latin typeface="Helvetica" pitchFamily="2" charset="0"/>
                <a:cs typeface="Arial"/>
              </a:rPr>
              <a:t>way” </a:t>
            </a:r>
            <a:r>
              <a:rPr sz="1800" dirty="0">
                <a:latin typeface="Helvetica" pitchFamily="2" charset="0"/>
                <a:cs typeface="Arial"/>
              </a:rPr>
              <a:t>Mostafa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et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al.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Learning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from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(book)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Underfitting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spc="-10" dirty="0"/>
              <a:t>Overfitting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794" y="1863550"/>
            <a:ext cx="9060180" cy="2117090"/>
            <a:chOff x="58794" y="1863550"/>
            <a:chExt cx="9060180" cy="2117090"/>
          </a:xfrm>
        </p:grpSpPr>
        <p:pic>
          <p:nvPicPr>
            <p:cNvPr id="4" name="object 4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94" y="2098728"/>
              <a:ext cx="2880927" cy="18814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5600" y="1863550"/>
              <a:ext cx="3174899" cy="2116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43600" y="1863550"/>
              <a:ext cx="3174899" cy="21165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28600" y="2128600"/>
              <a:ext cx="6684009" cy="1569720"/>
            </a:xfrm>
            <a:custGeom>
              <a:avLst/>
              <a:gdLst/>
              <a:ahLst/>
              <a:cxnLst/>
              <a:rect l="l" t="t" r="r" b="b"/>
              <a:pathLst>
                <a:path w="6684009" h="1569720">
                  <a:moveTo>
                    <a:pt x="0" y="0"/>
                  </a:moveTo>
                  <a:lnTo>
                    <a:pt x="0" y="1569299"/>
                  </a:lnTo>
                </a:path>
                <a:path w="6684009" h="1569720">
                  <a:moveTo>
                    <a:pt x="3632399" y="1402099"/>
                  </a:moveTo>
                  <a:lnTo>
                    <a:pt x="1765199" y="297799"/>
                  </a:lnTo>
                </a:path>
                <a:path w="6684009" h="1569720">
                  <a:moveTo>
                    <a:pt x="6167834" y="29049"/>
                  </a:moveTo>
                  <a:lnTo>
                    <a:pt x="6164437" y="77748"/>
                  </a:lnTo>
                  <a:lnTo>
                    <a:pt x="6155093" y="125459"/>
                  </a:lnTo>
                  <a:lnTo>
                    <a:pt x="6141071" y="172403"/>
                  </a:lnTo>
                  <a:lnTo>
                    <a:pt x="6123641" y="218803"/>
                  </a:lnTo>
                  <a:lnTo>
                    <a:pt x="6104072" y="264881"/>
                  </a:lnTo>
                  <a:lnTo>
                    <a:pt x="6083635" y="310861"/>
                  </a:lnTo>
                  <a:lnTo>
                    <a:pt x="6063599" y="356963"/>
                  </a:lnTo>
                  <a:lnTo>
                    <a:pt x="6045234" y="403410"/>
                  </a:lnTo>
                  <a:lnTo>
                    <a:pt x="6029809" y="450424"/>
                  </a:lnTo>
                  <a:lnTo>
                    <a:pt x="6020550" y="501343"/>
                  </a:lnTo>
                  <a:lnTo>
                    <a:pt x="6018944" y="553486"/>
                  </a:lnTo>
                  <a:lnTo>
                    <a:pt x="6021302" y="606279"/>
                  </a:lnTo>
                  <a:lnTo>
                    <a:pt x="6023937" y="659145"/>
                  </a:lnTo>
                  <a:lnTo>
                    <a:pt x="6023160" y="711511"/>
                  </a:lnTo>
                  <a:lnTo>
                    <a:pt x="6015284" y="762799"/>
                  </a:lnTo>
                  <a:lnTo>
                    <a:pt x="6002326" y="808507"/>
                  </a:lnTo>
                  <a:lnTo>
                    <a:pt x="5987122" y="855221"/>
                  </a:lnTo>
                  <a:lnTo>
                    <a:pt x="5971331" y="902543"/>
                  </a:lnTo>
                  <a:lnTo>
                    <a:pt x="5956613" y="950074"/>
                  </a:lnTo>
                  <a:lnTo>
                    <a:pt x="5944625" y="997414"/>
                  </a:lnTo>
                  <a:lnTo>
                    <a:pt x="5937027" y="1044166"/>
                  </a:lnTo>
                  <a:lnTo>
                    <a:pt x="5935478" y="1089930"/>
                  </a:lnTo>
                  <a:lnTo>
                    <a:pt x="5941635" y="1134307"/>
                  </a:lnTo>
                  <a:lnTo>
                    <a:pt x="5957159" y="1176899"/>
                  </a:lnTo>
                  <a:lnTo>
                    <a:pt x="5980079" y="1206697"/>
                  </a:lnTo>
                  <a:lnTo>
                    <a:pt x="6010816" y="1223296"/>
                  </a:lnTo>
                  <a:lnTo>
                    <a:pt x="6047981" y="1228921"/>
                  </a:lnTo>
                  <a:lnTo>
                    <a:pt x="6090181" y="1225796"/>
                  </a:lnTo>
                  <a:lnTo>
                    <a:pt x="6136027" y="1216146"/>
                  </a:lnTo>
                  <a:lnTo>
                    <a:pt x="6184127" y="1202193"/>
                  </a:lnTo>
                  <a:lnTo>
                    <a:pt x="6233091" y="1186163"/>
                  </a:lnTo>
                  <a:lnTo>
                    <a:pt x="6281528" y="1170280"/>
                  </a:lnTo>
                  <a:lnTo>
                    <a:pt x="6328048" y="1156767"/>
                  </a:lnTo>
                  <a:lnTo>
                    <a:pt x="6371259" y="1147849"/>
                  </a:lnTo>
                  <a:lnTo>
                    <a:pt x="6416277" y="1147105"/>
                  </a:lnTo>
                  <a:lnTo>
                    <a:pt x="6460773" y="1155626"/>
                  </a:lnTo>
                  <a:lnTo>
                    <a:pt x="6504983" y="1170077"/>
                  </a:lnTo>
                  <a:lnTo>
                    <a:pt x="6549142" y="1187123"/>
                  </a:lnTo>
                  <a:lnTo>
                    <a:pt x="6593485" y="1203428"/>
                  </a:lnTo>
                  <a:lnTo>
                    <a:pt x="6638245" y="1215657"/>
                  </a:lnTo>
                  <a:lnTo>
                    <a:pt x="6683659" y="122047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Formalising</a:t>
            </a:r>
            <a:r>
              <a:rPr sz="2400" spc="-100" dirty="0"/>
              <a:t> </a:t>
            </a:r>
            <a:r>
              <a:rPr sz="2400" dirty="0"/>
              <a:t>Machine</a:t>
            </a:r>
            <a:r>
              <a:rPr sz="2400" spc="-100" dirty="0"/>
              <a:t> </a:t>
            </a:r>
            <a:r>
              <a:rPr sz="2400" spc="-10" dirty="0"/>
              <a:t>Learning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46250" y="3173374"/>
            <a:ext cx="1776730" cy="516255"/>
          </a:xfrm>
          <a:custGeom>
            <a:avLst/>
            <a:gdLst/>
            <a:ahLst/>
            <a:cxnLst/>
            <a:rect l="l" t="t" r="r" b="b"/>
            <a:pathLst>
              <a:path w="1776729" h="516254">
                <a:moveTo>
                  <a:pt x="1690648" y="515699"/>
                </a:moveTo>
                <a:lnTo>
                  <a:pt x="85951" y="515699"/>
                </a:lnTo>
                <a:lnTo>
                  <a:pt x="52495" y="508945"/>
                </a:lnTo>
                <a:lnTo>
                  <a:pt x="25174" y="490525"/>
                </a:lnTo>
                <a:lnTo>
                  <a:pt x="6754" y="463204"/>
                </a:lnTo>
                <a:lnTo>
                  <a:pt x="0" y="429748"/>
                </a:lnTo>
                <a:lnTo>
                  <a:pt x="0" y="85951"/>
                </a:lnTo>
                <a:lnTo>
                  <a:pt x="6754" y="52495"/>
                </a:lnTo>
                <a:lnTo>
                  <a:pt x="25174" y="25174"/>
                </a:lnTo>
                <a:lnTo>
                  <a:pt x="52495" y="6754"/>
                </a:lnTo>
                <a:lnTo>
                  <a:pt x="85951" y="0"/>
                </a:lnTo>
                <a:lnTo>
                  <a:pt x="1690648" y="0"/>
                </a:lnTo>
                <a:lnTo>
                  <a:pt x="1738334" y="14440"/>
                </a:lnTo>
                <a:lnTo>
                  <a:pt x="1770057" y="53059"/>
                </a:lnTo>
                <a:lnTo>
                  <a:pt x="1776599" y="85951"/>
                </a:lnTo>
                <a:lnTo>
                  <a:pt x="1776599" y="429748"/>
                </a:lnTo>
                <a:lnTo>
                  <a:pt x="1769845" y="463204"/>
                </a:lnTo>
                <a:lnTo>
                  <a:pt x="1751425" y="490525"/>
                </a:lnTo>
                <a:lnTo>
                  <a:pt x="1724104" y="508945"/>
                </a:lnTo>
                <a:lnTo>
                  <a:pt x="1690648" y="515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4449" y="3228533"/>
            <a:ext cx="147129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Training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Arial"/>
                <a:cs typeface="Arial"/>
              </a:rPr>
              <a:t>(x1,y1),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(x2,y2)...(xN,yN)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Underfitting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spc="-10" dirty="0"/>
              <a:t>Overfitting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902" y="1885950"/>
            <a:ext cx="9060180" cy="2117090"/>
            <a:chOff x="58794" y="1863550"/>
            <a:chExt cx="9060180" cy="2117090"/>
          </a:xfrm>
        </p:grpSpPr>
        <p:pic>
          <p:nvPicPr>
            <p:cNvPr id="4" name="object 4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94" y="2098728"/>
              <a:ext cx="2880927" cy="18814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5600" y="1863550"/>
              <a:ext cx="3174899" cy="2116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43600" y="1863550"/>
              <a:ext cx="3174899" cy="21165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28600" y="2128600"/>
              <a:ext cx="6684009" cy="1569720"/>
            </a:xfrm>
            <a:custGeom>
              <a:avLst/>
              <a:gdLst/>
              <a:ahLst/>
              <a:cxnLst/>
              <a:rect l="l" t="t" r="r" b="b"/>
              <a:pathLst>
                <a:path w="6684009" h="1569720">
                  <a:moveTo>
                    <a:pt x="0" y="0"/>
                  </a:moveTo>
                  <a:lnTo>
                    <a:pt x="0" y="1569299"/>
                  </a:lnTo>
                </a:path>
                <a:path w="6684009" h="1569720">
                  <a:moveTo>
                    <a:pt x="3632399" y="1402099"/>
                  </a:moveTo>
                  <a:lnTo>
                    <a:pt x="1765199" y="297799"/>
                  </a:lnTo>
                </a:path>
                <a:path w="6684009" h="1569720">
                  <a:moveTo>
                    <a:pt x="6167834" y="29049"/>
                  </a:moveTo>
                  <a:lnTo>
                    <a:pt x="6164437" y="77748"/>
                  </a:lnTo>
                  <a:lnTo>
                    <a:pt x="6155093" y="125459"/>
                  </a:lnTo>
                  <a:lnTo>
                    <a:pt x="6141071" y="172403"/>
                  </a:lnTo>
                  <a:lnTo>
                    <a:pt x="6123641" y="218803"/>
                  </a:lnTo>
                  <a:lnTo>
                    <a:pt x="6104072" y="264881"/>
                  </a:lnTo>
                  <a:lnTo>
                    <a:pt x="6083635" y="310861"/>
                  </a:lnTo>
                  <a:lnTo>
                    <a:pt x="6063599" y="356963"/>
                  </a:lnTo>
                  <a:lnTo>
                    <a:pt x="6045234" y="403410"/>
                  </a:lnTo>
                  <a:lnTo>
                    <a:pt x="6029809" y="450424"/>
                  </a:lnTo>
                  <a:lnTo>
                    <a:pt x="6020550" y="501343"/>
                  </a:lnTo>
                  <a:lnTo>
                    <a:pt x="6018944" y="553486"/>
                  </a:lnTo>
                  <a:lnTo>
                    <a:pt x="6021302" y="606279"/>
                  </a:lnTo>
                  <a:lnTo>
                    <a:pt x="6023937" y="659145"/>
                  </a:lnTo>
                  <a:lnTo>
                    <a:pt x="6023160" y="711511"/>
                  </a:lnTo>
                  <a:lnTo>
                    <a:pt x="6015284" y="762799"/>
                  </a:lnTo>
                  <a:lnTo>
                    <a:pt x="6002326" y="808507"/>
                  </a:lnTo>
                  <a:lnTo>
                    <a:pt x="5987122" y="855221"/>
                  </a:lnTo>
                  <a:lnTo>
                    <a:pt x="5971331" y="902543"/>
                  </a:lnTo>
                  <a:lnTo>
                    <a:pt x="5956613" y="950074"/>
                  </a:lnTo>
                  <a:lnTo>
                    <a:pt x="5944625" y="997414"/>
                  </a:lnTo>
                  <a:lnTo>
                    <a:pt x="5937027" y="1044166"/>
                  </a:lnTo>
                  <a:lnTo>
                    <a:pt x="5935478" y="1089930"/>
                  </a:lnTo>
                  <a:lnTo>
                    <a:pt x="5941635" y="1134307"/>
                  </a:lnTo>
                  <a:lnTo>
                    <a:pt x="5957159" y="1176899"/>
                  </a:lnTo>
                  <a:lnTo>
                    <a:pt x="5980079" y="1206697"/>
                  </a:lnTo>
                  <a:lnTo>
                    <a:pt x="6010816" y="1223296"/>
                  </a:lnTo>
                  <a:lnTo>
                    <a:pt x="6047981" y="1228921"/>
                  </a:lnTo>
                  <a:lnTo>
                    <a:pt x="6090181" y="1225796"/>
                  </a:lnTo>
                  <a:lnTo>
                    <a:pt x="6136027" y="1216146"/>
                  </a:lnTo>
                  <a:lnTo>
                    <a:pt x="6184127" y="1202193"/>
                  </a:lnTo>
                  <a:lnTo>
                    <a:pt x="6233091" y="1186163"/>
                  </a:lnTo>
                  <a:lnTo>
                    <a:pt x="6281528" y="1170280"/>
                  </a:lnTo>
                  <a:lnTo>
                    <a:pt x="6328048" y="1156767"/>
                  </a:lnTo>
                  <a:lnTo>
                    <a:pt x="6371259" y="1147849"/>
                  </a:lnTo>
                  <a:lnTo>
                    <a:pt x="6416277" y="1147105"/>
                  </a:lnTo>
                  <a:lnTo>
                    <a:pt x="6460773" y="1155626"/>
                  </a:lnTo>
                  <a:lnTo>
                    <a:pt x="6504983" y="1170077"/>
                  </a:lnTo>
                  <a:lnTo>
                    <a:pt x="6549142" y="1187123"/>
                  </a:lnTo>
                  <a:lnTo>
                    <a:pt x="6593485" y="1203428"/>
                  </a:lnTo>
                  <a:lnTo>
                    <a:pt x="6638245" y="1215657"/>
                  </a:lnTo>
                  <a:lnTo>
                    <a:pt x="6683659" y="122047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22225" y="4119838"/>
            <a:ext cx="9347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Underfitting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7824" y="4119838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Appropriate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capacity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9625" y="4119838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Overfitting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Underfitting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spc="-10" dirty="0"/>
              <a:t>Overfitting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128307"/>
            <a:ext cx="465455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Models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are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chosen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based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on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error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35" dirty="0">
                <a:latin typeface="Helvetica" pitchFamily="2" charset="0"/>
                <a:cs typeface="Arial"/>
              </a:rPr>
              <a:t>Test</a:t>
            </a:r>
            <a:r>
              <a:rPr sz="1800" spc="-5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error</a:t>
            </a:r>
            <a:r>
              <a:rPr sz="1800" spc="-5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≥</a:t>
            </a:r>
            <a:r>
              <a:rPr sz="1800" spc="-8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5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error</a:t>
            </a:r>
            <a:endParaRPr sz="1800" dirty="0">
              <a:latin typeface="Helvetica" pitchFamily="2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794" y="1863550"/>
            <a:ext cx="9060180" cy="2117090"/>
            <a:chOff x="58794" y="1863550"/>
            <a:chExt cx="9060180" cy="2117090"/>
          </a:xfrm>
        </p:grpSpPr>
        <p:pic>
          <p:nvPicPr>
            <p:cNvPr id="5" name="object 5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794" y="2098728"/>
              <a:ext cx="2880927" cy="18814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5600" y="1863550"/>
              <a:ext cx="3174899" cy="2116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43600" y="1863550"/>
              <a:ext cx="3174899" cy="21165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8600" y="2128600"/>
              <a:ext cx="6684009" cy="1569720"/>
            </a:xfrm>
            <a:custGeom>
              <a:avLst/>
              <a:gdLst/>
              <a:ahLst/>
              <a:cxnLst/>
              <a:rect l="l" t="t" r="r" b="b"/>
              <a:pathLst>
                <a:path w="6684009" h="1569720">
                  <a:moveTo>
                    <a:pt x="0" y="0"/>
                  </a:moveTo>
                  <a:lnTo>
                    <a:pt x="0" y="1569299"/>
                  </a:lnTo>
                </a:path>
                <a:path w="6684009" h="1569720">
                  <a:moveTo>
                    <a:pt x="3632399" y="1402099"/>
                  </a:moveTo>
                  <a:lnTo>
                    <a:pt x="1765199" y="297799"/>
                  </a:lnTo>
                </a:path>
                <a:path w="6684009" h="1569720">
                  <a:moveTo>
                    <a:pt x="6167834" y="29049"/>
                  </a:moveTo>
                  <a:lnTo>
                    <a:pt x="6164437" y="77748"/>
                  </a:lnTo>
                  <a:lnTo>
                    <a:pt x="6155093" y="125459"/>
                  </a:lnTo>
                  <a:lnTo>
                    <a:pt x="6141071" y="172403"/>
                  </a:lnTo>
                  <a:lnTo>
                    <a:pt x="6123641" y="218803"/>
                  </a:lnTo>
                  <a:lnTo>
                    <a:pt x="6104072" y="264881"/>
                  </a:lnTo>
                  <a:lnTo>
                    <a:pt x="6083635" y="310861"/>
                  </a:lnTo>
                  <a:lnTo>
                    <a:pt x="6063599" y="356963"/>
                  </a:lnTo>
                  <a:lnTo>
                    <a:pt x="6045234" y="403410"/>
                  </a:lnTo>
                  <a:lnTo>
                    <a:pt x="6029809" y="450424"/>
                  </a:lnTo>
                  <a:lnTo>
                    <a:pt x="6020550" y="501343"/>
                  </a:lnTo>
                  <a:lnTo>
                    <a:pt x="6018944" y="553486"/>
                  </a:lnTo>
                  <a:lnTo>
                    <a:pt x="6021302" y="606279"/>
                  </a:lnTo>
                  <a:lnTo>
                    <a:pt x="6023937" y="659145"/>
                  </a:lnTo>
                  <a:lnTo>
                    <a:pt x="6023160" y="711511"/>
                  </a:lnTo>
                  <a:lnTo>
                    <a:pt x="6015284" y="762799"/>
                  </a:lnTo>
                  <a:lnTo>
                    <a:pt x="6002326" y="808507"/>
                  </a:lnTo>
                  <a:lnTo>
                    <a:pt x="5987122" y="855221"/>
                  </a:lnTo>
                  <a:lnTo>
                    <a:pt x="5971331" y="902543"/>
                  </a:lnTo>
                  <a:lnTo>
                    <a:pt x="5956613" y="950074"/>
                  </a:lnTo>
                  <a:lnTo>
                    <a:pt x="5944625" y="997414"/>
                  </a:lnTo>
                  <a:lnTo>
                    <a:pt x="5937027" y="1044166"/>
                  </a:lnTo>
                  <a:lnTo>
                    <a:pt x="5935478" y="1089930"/>
                  </a:lnTo>
                  <a:lnTo>
                    <a:pt x="5941635" y="1134307"/>
                  </a:lnTo>
                  <a:lnTo>
                    <a:pt x="5957159" y="1176899"/>
                  </a:lnTo>
                  <a:lnTo>
                    <a:pt x="5980079" y="1206697"/>
                  </a:lnTo>
                  <a:lnTo>
                    <a:pt x="6010816" y="1223296"/>
                  </a:lnTo>
                  <a:lnTo>
                    <a:pt x="6047981" y="1228921"/>
                  </a:lnTo>
                  <a:lnTo>
                    <a:pt x="6090181" y="1225796"/>
                  </a:lnTo>
                  <a:lnTo>
                    <a:pt x="6136027" y="1216146"/>
                  </a:lnTo>
                  <a:lnTo>
                    <a:pt x="6184127" y="1202193"/>
                  </a:lnTo>
                  <a:lnTo>
                    <a:pt x="6233091" y="1186163"/>
                  </a:lnTo>
                  <a:lnTo>
                    <a:pt x="6281528" y="1170280"/>
                  </a:lnTo>
                  <a:lnTo>
                    <a:pt x="6328048" y="1156767"/>
                  </a:lnTo>
                  <a:lnTo>
                    <a:pt x="6371259" y="1147849"/>
                  </a:lnTo>
                  <a:lnTo>
                    <a:pt x="6416277" y="1147105"/>
                  </a:lnTo>
                  <a:lnTo>
                    <a:pt x="6460773" y="1155626"/>
                  </a:lnTo>
                  <a:lnTo>
                    <a:pt x="6504983" y="1170077"/>
                  </a:lnTo>
                  <a:lnTo>
                    <a:pt x="6549142" y="1187123"/>
                  </a:lnTo>
                  <a:lnTo>
                    <a:pt x="6593485" y="1203428"/>
                  </a:lnTo>
                  <a:lnTo>
                    <a:pt x="6638245" y="1215657"/>
                  </a:lnTo>
                  <a:lnTo>
                    <a:pt x="6683659" y="1220474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22225" y="4119838"/>
            <a:ext cx="9347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Underfitting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17824" y="4119838"/>
            <a:ext cx="1645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Appropriate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capacity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9625" y="4119838"/>
            <a:ext cx="835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Overfitting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197003"/>
            <a:ext cx="7886700" cy="6741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Handling</a:t>
            </a:r>
            <a:r>
              <a:rPr spc="-40" dirty="0"/>
              <a:t> </a:t>
            </a:r>
            <a:r>
              <a:rPr spc="-10" dirty="0"/>
              <a:t>overfitting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280707"/>
            <a:ext cx="727837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Representational</a:t>
            </a:r>
            <a:r>
              <a:rPr sz="1800" spc="-8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capacity</a:t>
            </a:r>
            <a:endParaRPr sz="1800" dirty="0">
              <a:latin typeface="Helvetica" pitchFamily="2" charset="0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05180" algn="l"/>
              </a:tabLst>
            </a:pPr>
            <a:r>
              <a:rPr sz="1400" b="1" dirty="0">
                <a:latin typeface="Helvetica" pitchFamily="2" charset="0"/>
                <a:cs typeface="Arial"/>
              </a:rPr>
              <a:t>Occam’s</a:t>
            </a:r>
            <a:r>
              <a:rPr sz="1400" b="1" spc="-25" dirty="0">
                <a:latin typeface="Helvetica" pitchFamily="2" charset="0"/>
                <a:cs typeface="Arial"/>
              </a:rPr>
              <a:t> </a:t>
            </a:r>
            <a:r>
              <a:rPr sz="1400" b="1" dirty="0">
                <a:latin typeface="Helvetica" pitchFamily="2" charset="0"/>
                <a:cs typeface="Arial"/>
              </a:rPr>
              <a:t>Razor:</a:t>
            </a:r>
            <a:r>
              <a:rPr sz="1400" b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“The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simplest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model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that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fits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the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data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is</a:t>
            </a:r>
            <a:r>
              <a:rPr sz="1400" i="1" spc="-20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also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the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dirty="0">
                <a:latin typeface="Helvetica" pitchFamily="2" charset="0"/>
                <a:cs typeface="Arial"/>
              </a:rPr>
              <a:t>most</a:t>
            </a:r>
            <a:r>
              <a:rPr sz="1400" i="1" spc="-25" dirty="0">
                <a:latin typeface="Helvetica" pitchFamily="2" charset="0"/>
                <a:cs typeface="Arial"/>
              </a:rPr>
              <a:t> </a:t>
            </a:r>
            <a:r>
              <a:rPr sz="1400" i="1" spc="-10" dirty="0">
                <a:latin typeface="Helvetica" pitchFamily="2" charset="0"/>
                <a:cs typeface="Arial"/>
              </a:rPr>
              <a:t>plausible.</a:t>
            </a:r>
            <a:r>
              <a:rPr sz="1800" spc="-10" dirty="0">
                <a:latin typeface="Helvetica" pitchFamily="2" charset="0"/>
                <a:cs typeface="Arial"/>
              </a:rPr>
              <a:t>”</a:t>
            </a:r>
            <a:endParaRPr sz="18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9935" y="2129248"/>
            <a:ext cx="5354648" cy="2514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Summary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Learning</a:t>
            </a:r>
            <a:r>
              <a:rPr spc="-15" dirty="0"/>
              <a:t> </a:t>
            </a:r>
            <a:r>
              <a:rPr spc="-10" dirty="0"/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814107"/>
            <a:ext cx="6337935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not</a:t>
            </a:r>
            <a:r>
              <a:rPr sz="1800" spc="-10" dirty="0">
                <a:latin typeface="Helvetica" pitchFamily="2" charset="0"/>
                <a:cs typeface="Arial"/>
              </a:rPr>
              <a:t> ideal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Lock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away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test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spc="-20" dirty="0">
                <a:latin typeface="Helvetica" pitchFamily="2" charset="0"/>
                <a:cs typeface="Arial"/>
              </a:rPr>
              <a:t>data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Low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generalization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error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Holy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i="1" dirty="0">
                <a:latin typeface="Helvetica" pitchFamily="2" charset="0"/>
                <a:cs typeface="Arial"/>
              </a:rPr>
              <a:t>Grail</a:t>
            </a:r>
            <a:r>
              <a:rPr sz="1800" i="1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all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25" dirty="0">
                <a:latin typeface="Helvetica" pitchFamily="2" charset="0"/>
                <a:cs typeface="Arial"/>
              </a:rPr>
              <a:t>ML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Model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capacity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hard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decide,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even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with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Occam’s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Razor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Underfitting</a:t>
            </a:r>
            <a:r>
              <a:rPr sz="1800" spc="-4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&amp;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Overfitting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can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hamper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performance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782" y="2437159"/>
            <a:ext cx="3646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85" dirty="0"/>
              <a:t> </a:t>
            </a:r>
            <a:r>
              <a:rPr dirty="0"/>
              <a:t>non-linear</a:t>
            </a:r>
            <a:r>
              <a:rPr spc="-5" dirty="0"/>
              <a:t> </a:t>
            </a:r>
            <a:r>
              <a:rPr spc="-10" dirty="0"/>
              <a:t>classifier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k-</a:t>
            </a:r>
            <a:r>
              <a:rPr dirty="0"/>
              <a:t>Nearest</a:t>
            </a:r>
            <a:r>
              <a:rPr spc="-25" dirty="0"/>
              <a:t> </a:t>
            </a:r>
            <a:r>
              <a:rPr dirty="0"/>
              <a:t>Neighbour</a:t>
            </a:r>
            <a:r>
              <a:rPr spc="-10" dirty="0"/>
              <a:t> 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356907"/>
            <a:ext cx="4170679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What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if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not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linearly</a:t>
            </a:r>
            <a:r>
              <a:rPr sz="1800" spc="-10" dirty="0">
                <a:latin typeface="Helvetica" pitchFamily="2" charset="0"/>
                <a:cs typeface="Arial"/>
              </a:rPr>
              <a:t> separable?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What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about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multi-class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classification?</a:t>
            </a:r>
            <a:endParaRPr sz="18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5101" y="2350150"/>
            <a:ext cx="3733799" cy="2438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k-</a:t>
            </a:r>
            <a:r>
              <a:rPr dirty="0"/>
              <a:t>Nearest</a:t>
            </a:r>
            <a:r>
              <a:rPr spc="-25" dirty="0"/>
              <a:t> </a:t>
            </a:r>
            <a:r>
              <a:rPr dirty="0"/>
              <a:t>Neighbour</a:t>
            </a:r>
            <a:r>
              <a:rPr spc="-10" dirty="0"/>
              <a:t> 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93" y="1661706"/>
            <a:ext cx="3669029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Non-parametric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method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Based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neighbourhoods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Requires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notion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10" dirty="0">
                <a:latin typeface="Helvetica" pitchFamily="2" charset="0"/>
                <a:cs typeface="Arial"/>
              </a:rPr>
              <a:t> similarity</a:t>
            </a:r>
            <a:endParaRPr sz="1800" dirty="0">
              <a:latin typeface="Helvetica" pitchFamily="2" charset="0"/>
              <a:cs typeface="Arial"/>
            </a:endParaRPr>
          </a:p>
          <a:p>
            <a:pPr marL="348615" marR="5080" indent="-336550">
              <a:lnSpc>
                <a:spcPct val="100699"/>
              </a:lnSpc>
              <a:buSzPct val="77777"/>
              <a:buChar char="●"/>
              <a:tabLst>
                <a:tab pos="34861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One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simplest,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yet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effective methods</a:t>
            </a:r>
            <a:endParaRPr sz="1800" dirty="0">
              <a:latin typeface="Helvetica" pitchFamily="2" charset="0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Multi-class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classification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k-</a:t>
            </a:r>
            <a:r>
              <a:rPr dirty="0"/>
              <a:t>Nearest</a:t>
            </a:r>
            <a:r>
              <a:rPr spc="-25" dirty="0"/>
              <a:t> </a:t>
            </a:r>
            <a:r>
              <a:rPr dirty="0"/>
              <a:t>Neighbour</a:t>
            </a:r>
            <a:r>
              <a:rPr spc="-10" dirty="0"/>
              <a:t> 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825" y="1661706"/>
            <a:ext cx="3790315" cy="25369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335915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Non-parametric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method</a:t>
            </a:r>
            <a:endParaRPr sz="18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Based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neighbourhoods</a:t>
            </a:r>
            <a:endParaRPr sz="18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Requires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notion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10" dirty="0">
                <a:latin typeface="Helvetica" pitchFamily="2" charset="0"/>
                <a:cs typeface="Arial"/>
              </a:rPr>
              <a:t> similarity</a:t>
            </a:r>
            <a:endParaRPr sz="1800" dirty="0">
              <a:latin typeface="Helvetica" pitchFamily="2" charset="0"/>
              <a:cs typeface="Arial"/>
            </a:endParaRPr>
          </a:p>
          <a:p>
            <a:pPr marL="469900" marR="5080" indent="-336550">
              <a:lnSpc>
                <a:spcPct val="100699"/>
              </a:lnSpc>
              <a:buSzPct val="77777"/>
              <a:buChar char="●"/>
              <a:tabLst>
                <a:tab pos="46990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One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simplest,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yet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effective methods</a:t>
            </a:r>
            <a:endParaRPr sz="18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46926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Multi-class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classification</a:t>
            </a:r>
            <a:endParaRPr sz="18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800" dirty="0">
              <a:latin typeface="Helvetica" pitchFamily="2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Helvetica" pitchFamily="2" charset="0"/>
                <a:cs typeface="Arial"/>
              </a:rPr>
              <a:t>How</a:t>
            </a:r>
            <a:r>
              <a:rPr sz="1800" b="1" spc="-40" dirty="0">
                <a:latin typeface="Helvetica" pitchFamily="2" charset="0"/>
                <a:cs typeface="Arial"/>
              </a:rPr>
              <a:t> </a:t>
            </a:r>
            <a:r>
              <a:rPr sz="1800" b="1" dirty="0">
                <a:latin typeface="Helvetica" pitchFamily="2" charset="0"/>
                <a:cs typeface="Arial"/>
              </a:rPr>
              <a:t>to</a:t>
            </a:r>
            <a:r>
              <a:rPr sz="1800" b="1" spc="-35" dirty="0">
                <a:latin typeface="Helvetica" pitchFamily="2" charset="0"/>
                <a:cs typeface="Arial"/>
              </a:rPr>
              <a:t> </a:t>
            </a:r>
            <a:r>
              <a:rPr sz="1800" b="1" dirty="0">
                <a:latin typeface="Helvetica" pitchFamily="2" charset="0"/>
                <a:cs typeface="Arial"/>
              </a:rPr>
              <a:t>choose</a:t>
            </a:r>
            <a:r>
              <a:rPr sz="1800" b="1" spc="-35" dirty="0">
                <a:latin typeface="Helvetica" pitchFamily="2" charset="0"/>
                <a:cs typeface="Arial"/>
              </a:rPr>
              <a:t> </a:t>
            </a:r>
            <a:r>
              <a:rPr sz="1800" b="1" spc="-25" dirty="0">
                <a:latin typeface="Helvetica" pitchFamily="2" charset="0"/>
                <a:cs typeface="Arial"/>
              </a:rPr>
              <a:t>k?</a:t>
            </a:r>
            <a:endParaRPr sz="18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4025" y="1365021"/>
            <a:ext cx="3829885" cy="2258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782" y="1910301"/>
            <a:ext cx="3646170" cy="1536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 smtClean="0"/>
              <a:t>An unsupervised clustering algorithm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83569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9644" y="352294"/>
            <a:ext cx="6284714" cy="429101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68" dirty="0"/>
              <a:t>Unsupervised</a:t>
            </a:r>
            <a:r>
              <a:rPr spc="10" dirty="0"/>
              <a:t> </a:t>
            </a:r>
            <a:r>
              <a:rPr spc="-19" dirty="0"/>
              <a:t>Learning:</a:t>
            </a:r>
            <a:r>
              <a:rPr spc="188" dirty="0"/>
              <a:t> </a:t>
            </a:r>
            <a:r>
              <a:rPr spc="-19" dirty="0"/>
              <a:t>Clustering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9554" y="1752793"/>
            <a:ext cx="3705157" cy="1931843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38577">
              <a:spcBef>
                <a:spcPts val="506"/>
              </a:spcBef>
            </a:pPr>
            <a:r>
              <a:rPr sz="1495" spc="-10" dirty="0">
                <a:latin typeface="Helvetica" pitchFamily="2" charset="0"/>
                <a:cs typeface="Tahoma"/>
              </a:rPr>
              <a:t>We</a:t>
            </a:r>
            <a:r>
              <a:rPr sz="1495" spc="-87" dirty="0">
                <a:latin typeface="Helvetica" pitchFamily="2" charset="0"/>
                <a:cs typeface="Tahoma"/>
              </a:rPr>
              <a:t> </a:t>
            </a:r>
            <a:r>
              <a:rPr sz="1495" spc="-34" dirty="0">
                <a:latin typeface="Helvetica" pitchFamily="2" charset="0"/>
                <a:cs typeface="Tahoma"/>
              </a:rPr>
              <a:t>focus</a:t>
            </a:r>
            <a:r>
              <a:rPr sz="1495" spc="-82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on</a:t>
            </a:r>
            <a:r>
              <a:rPr sz="1495" spc="-87" dirty="0">
                <a:latin typeface="Helvetica" pitchFamily="2" charset="0"/>
                <a:cs typeface="Tahoma"/>
              </a:rPr>
              <a:t> </a:t>
            </a:r>
            <a:r>
              <a:rPr sz="1495" spc="-48" dirty="0">
                <a:latin typeface="Helvetica" pitchFamily="2" charset="0"/>
                <a:cs typeface="Tahoma"/>
              </a:rPr>
              <a:t>k-</a:t>
            </a:r>
            <a:r>
              <a:rPr sz="1495" spc="-29" dirty="0">
                <a:latin typeface="Helvetica" pitchFamily="2" charset="0"/>
                <a:cs typeface="Tahoma"/>
              </a:rPr>
              <a:t>Means</a:t>
            </a:r>
            <a:r>
              <a:rPr sz="1495" spc="-82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clustering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0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34" dirty="0">
                <a:latin typeface="Helvetica" pitchFamily="2" charset="0"/>
                <a:cs typeface="Tahoma"/>
              </a:rPr>
              <a:t>Process</a:t>
            </a:r>
            <a:r>
              <a:rPr sz="1495" spc="-63" dirty="0">
                <a:latin typeface="Helvetica" pitchFamily="2" charset="0"/>
                <a:cs typeface="Tahoma"/>
              </a:rPr>
              <a:t> </a:t>
            </a:r>
            <a:r>
              <a:rPr sz="1495" dirty="0">
                <a:latin typeface="Helvetica" pitchFamily="2" charset="0"/>
                <a:cs typeface="Tahoma"/>
              </a:rPr>
              <a:t>of</a:t>
            </a:r>
            <a:r>
              <a:rPr sz="1495" spc="-63" dirty="0">
                <a:latin typeface="Helvetica" pitchFamily="2" charset="0"/>
                <a:cs typeface="Tahoma"/>
              </a:rPr>
              <a:t> </a:t>
            </a:r>
            <a:r>
              <a:rPr sz="1495" spc="-53" dirty="0">
                <a:latin typeface="Helvetica" pitchFamily="2" charset="0"/>
                <a:cs typeface="Tahoma"/>
              </a:rPr>
              <a:t>grouping</a:t>
            </a:r>
            <a:r>
              <a:rPr sz="1495" spc="-63" dirty="0">
                <a:latin typeface="Helvetica" pitchFamily="2" charset="0"/>
                <a:cs typeface="Tahoma"/>
              </a:rPr>
              <a:t> </a:t>
            </a:r>
            <a:r>
              <a:rPr sz="1495" spc="-29" dirty="0">
                <a:latin typeface="Helvetica" pitchFamily="2" charset="0"/>
                <a:cs typeface="Tahoma"/>
              </a:rPr>
              <a:t>similar</a:t>
            </a:r>
            <a:r>
              <a:rPr sz="1495" spc="-68" dirty="0">
                <a:latin typeface="Helvetica" pitchFamily="2" charset="0"/>
                <a:cs typeface="Tahoma"/>
              </a:rPr>
              <a:t> </a:t>
            </a:r>
            <a:r>
              <a:rPr sz="1495" spc="-48" dirty="0">
                <a:latin typeface="Helvetica" pitchFamily="2" charset="0"/>
                <a:cs typeface="Tahoma"/>
              </a:rPr>
              <a:t>objects</a:t>
            </a:r>
            <a:r>
              <a:rPr sz="1495" spc="-58" dirty="0">
                <a:latin typeface="Helvetica" pitchFamily="2" charset="0"/>
                <a:cs typeface="Tahoma"/>
              </a:rPr>
              <a:t> </a:t>
            </a:r>
            <a:r>
              <a:rPr sz="1495" spc="-19" dirty="0">
                <a:latin typeface="Helvetica" pitchFamily="2" charset="0"/>
                <a:cs typeface="Tahoma"/>
              </a:rPr>
              <a:t>together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5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29" dirty="0">
                <a:latin typeface="Helvetica" pitchFamily="2" charset="0"/>
                <a:cs typeface="Tahoma"/>
              </a:rPr>
              <a:t>Detecting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patterns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5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10" dirty="0">
                <a:latin typeface="Helvetica" pitchFamily="2" charset="0"/>
                <a:cs typeface="Tahoma"/>
              </a:rPr>
              <a:t>Either</a:t>
            </a:r>
            <a:r>
              <a:rPr sz="1495" spc="-106" dirty="0">
                <a:latin typeface="Helvetica" pitchFamily="2" charset="0"/>
                <a:cs typeface="Tahoma"/>
              </a:rPr>
              <a:t> </a:t>
            </a:r>
            <a:r>
              <a:rPr sz="1495" spc="-82" dirty="0">
                <a:latin typeface="Helvetica" pitchFamily="2" charset="0"/>
                <a:cs typeface="Tahoma"/>
              </a:rPr>
              <a:t>based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on</a:t>
            </a:r>
            <a:r>
              <a:rPr sz="1495" spc="-72" dirty="0">
                <a:latin typeface="Helvetica" pitchFamily="2" charset="0"/>
                <a:cs typeface="Tahoma"/>
              </a:rPr>
              <a:t> </a:t>
            </a:r>
            <a:r>
              <a:rPr sz="1495" spc="-29" dirty="0">
                <a:latin typeface="Helvetica" pitchFamily="2" charset="0"/>
                <a:cs typeface="Tahoma"/>
              </a:rPr>
              <a:t>similarity</a:t>
            </a:r>
            <a:r>
              <a:rPr sz="1495" spc="-72" dirty="0">
                <a:latin typeface="Helvetica" pitchFamily="2" charset="0"/>
                <a:cs typeface="Tahoma"/>
              </a:rPr>
              <a:t> </a:t>
            </a:r>
            <a:r>
              <a:rPr sz="1495" spc="-19" dirty="0">
                <a:latin typeface="Helvetica" pitchFamily="2" charset="0"/>
                <a:cs typeface="Tahoma"/>
              </a:rPr>
              <a:t>or</a:t>
            </a:r>
            <a:r>
              <a:rPr sz="1495" spc="-77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features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0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68" dirty="0">
                <a:latin typeface="Helvetica" pitchFamily="2" charset="0"/>
                <a:cs typeface="Tahoma"/>
              </a:rPr>
              <a:t>Representing</a:t>
            </a:r>
            <a:r>
              <a:rPr sz="1495" spc="-39" dirty="0">
                <a:latin typeface="Helvetica" pitchFamily="2" charset="0"/>
                <a:cs typeface="Tahoma"/>
              </a:rPr>
              <a:t> </a:t>
            </a:r>
            <a:r>
              <a:rPr sz="1495" spc="-19" dirty="0">
                <a:latin typeface="Helvetica" pitchFamily="2" charset="0"/>
                <a:cs typeface="Tahoma"/>
              </a:rPr>
              <a:t>data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dirty="0">
                <a:latin typeface="Helvetica" pitchFamily="2" charset="0"/>
                <a:cs typeface="Tahoma"/>
              </a:rPr>
              <a:t>at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spc="-63" dirty="0">
                <a:latin typeface="Helvetica" pitchFamily="2" charset="0"/>
                <a:cs typeface="Tahoma"/>
              </a:rPr>
              <a:t>higher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abstractions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5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24" dirty="0">
                <a:latin typeface="Helvetica" pitchFamily="2" charset="0"/>
                <a:cs typeface="Tahoma"/>
              </a:rPr>
              <a:t>Applications</a:t>
            </a:r>
            <a:r>
              <a:rPr sz="1495" spc="-53" dirty="0">
                <a:latin typeface="Helvetica" pitchFamily="2" charset="0"/>
                <a:cs typeface="Tahoma"/>
              </a:rPr>
              <a:t> </a:t>
            </a:r>
            <a:r>
              <a:rPr sz="1495" spc="-19" dirty="0">
                <a:latin typeface="Helvetica" pitchFamily="2" charset="0"/>
                <a:cs typeface="Tahoma"/>
              </a:rPr>
              <a:t>like</a:t>
            </a:r>
            <a:r>
              <a:rPr sz="1495" spc="-48" dirty="0">
                <a:latin typeface="Helvetica" pitchFamily="2" charset="0"/>
                <a:cs typeface="Tahoma"/>
              </a:rPr>
              <a:t> </a:t>
            </a:r>
            <a:r>
              <a:rPr sz="1495" spc="-68" dirty="0">
                <a:latin typeface="Helvetica" pitchFamily="2" charset="0"/>
                <a:cs typeface="Tahoma"/>
              </a:rPr>
              <a:t>image</a:t>
            </a:r>
            <a:r>
              <a:rPr sz="1495" spc="-43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segmentation</a:t>
            </a:r>
            <a:endParaRPr sz="1495" dirty="0">
              <a:latin typeface="Helvetica" pitchFamily="2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766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Formalising</a:t>
            </a:r>
            <a:r>
              <a:rPr sz="2400" spc="-100" dirty="0"/>
              <a:t> </a:t>
            </a:r>
            <a:r>
              <a:rPr sz="2400" dirty="0"/>
              <a:t>Machine</a:t>
            </a:r>
            <a:r>
              <a:rPr sz="2400" spc="-100" dirty="0"/>
              <a:t> </a:t>
            </a:r>
            <a:r>
              <a:rPr sz="2400" spc="-10" dirty="0"/>
              <a:t>Learning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46250" y="3173374"/>
            <a:ext cx="1776730" cy="516255"/>
          </a:xfrm>
          <a:custGeom>
            <a:avLst/>
            <a:gdLst/>
            <a:ahLst/>
            <a:cxnLst/>
            <a:rect l="l" t="t" r="r" b="b"/>
            <a:pathLst>
              <a:path w="1776729" h="516254">
                <a:moveTo>
                  <a:pt x="1690648" y="515699"/>
                </a:moveTo>
                <a:lnTo>
                  <a:pt x="85951" y="515699"/>
                </a:lnTo>
                <a:lnTo>
                  <a:pt x="52495" y="508945"/>
                </a:lnTo>
                <a:lnTo>
                  <a:pt x="25174" y="490525"/>
                </a:lnTo>
                <a:lnTo>
                  <a:pt x="6754" y="463204"/>
                </a:lnTo>
                <a:lnTo>
                  <a:pt x="0" y="429748"/>
                </a:lnTo>
                <a:lnTo>
                  <a:pt x="0" y="85951"/>
                </a:lnTo>
                <a:lnTo>
                  <a:pt x="6754" y="52495"/>
                </a:lnTo>
                <a:lnTo>
                  <a:pt x="25174" y="25174"/>
                </a:lnTo>
                <a:lnTo>
                  <a:pt x="52495" y="6754"/>
                </a:lnTo>
                <a:lnTo>
                  <a:pt x="85951" y="0"/>
                </a:lnTo>
                <a:lnTo>
                  <a:pt x="1690648" y="0"/>
                </a:lnTo>
                <a:lnTo>
                  <a:pt x="1738334" y="14440"/>
                </a:lnTo>
                <a:lnTo>
                  <a:pt x="1770057" y="53059"/>
                </a:lnTo>
                <a:lnTo>
                  <a:pt x="1776599" y="85951"/>
                </a:lnTo>
                <a:lnTo>
                  <a:pt x="1776599" y="429748"/>
                </a:lnTo>
                <a:lnTo>
                  <a:pt x="1769845" y="463204"/>
                </a:lnTo>
                <a:lnTo>
                  <a:pt x="1751425" y="490525"/>
                </a:lnTo>
                <a:lnTo>
                  <a:pt x="1724104" y="508945"/>
                </a:lnTo>
                <a:lnTo>
                  <a:pt x="1690648" y="515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4449" y="3228533"/>
            <a:ext cx="147129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Training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Arial"/>
                <a:cs typeface="Arial"/>
              </a:rPr>
              <a:t>(x1,y1),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(x2,y2)...(xN,yN)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7390" y="1269009"/>
            <a:ext cx="2214880" cy="1504950"/>
          </a:xfrm>
          <a:custGeom>
            <a:avLst/>
            <a:gdLst/>
            <a:ahLst/>
            <a:cxnLst/>
            <a:rect l="l" t="t" r="r" b="b"/>
            <a:pathLst>
              <a:path w="2214879" h="1504950">
                <a:moveTo>
                  <a:pt x="2117255" y="882929"/>
                </a:moveTo>
                <a:lnTo>
                  <a:pt x="2107781" y="835317"/>
                </a:lnTo>
                <a:lnTo>
                  <a:pt x="2080818" y="794956"/>
                </a:lnTo>
                <a:lnTo>
                  <a:pt x="2040458" y="767994"/>
                </a:lnTo>
                <a:lnTo>
                  <a:pt x="1992845" y="758520"/>
                </a:lnTo>
                <a:lnTo>
                  <a:pt x="221449" y="758520"/>
                </a:lnTo>
                <a:lnTo>
                  <a:pt x="173037" y="768299"/>
                </a:lnTo>
                <a:lnTo>
                  <a:pt x="133489" y="794956"/>
                </a:lnTo>
                <a:lnTo>
                  <a:pt x="106832" y="834504"/>
                </a:lnTo>
                <a:lnTo>
                  <a:pt x="97053" y="882929"/>
                </a:lnTo>
                <a:lnTo>
                  <a:pt x="97053" y="1380515"/>
                </a:lnTo>
                <a:lnTo>
                  <a:pt x="106832" y="1428940"/>
                </a:lnTo>
                <a:lnTo>
                  <a:pt x="133489" y="1468488"/>
                </a:lnTo>
                <a:lnTo>
                  <a:pt x="173037" y="1495145"/>
                </a:lnTo>
                <a:lnTo>
                  <a:pt x="221449" y="1504924"/>
                </a:lnTo>
                <a:lnTo>
                  <a:pt x="1992845" y="1504924"/>
                </a:lnTo>
                <a:lnTo>
                  <a:pt x="2041271" y="1495145"/>
                </a:lnTo>
                <a:lnTo>
                  <a:pt x="2080818" y="1468488"/>
                </a:lnTo>
                <a:lnTo>
                  <a:pt x="2107476" y="1428940"/>
                </a:lnTo>
                <a:lnTo>
                  <a:pt x="2117255" y="1380515"/>
                </a:lnTo>
                <a:lnTo>
                  <a:pt x="2117255" y="882929"/>
                </a:lnTo>
                <a:close/>
              </a:path>
              <a:path w="2214879" h="1504950">
                <a:moveTo>
                  <a:pt x="2214308" y="81800"/>
                </a:moveTo>
                <a:lnTo>
                  <a:pt x="2200554" y="36410"/>
                </a:lnTo>
                <a:lnTo>
                  <a:pt x="2163800" y="6223"/>
                </a:lnTo>
                <a:lnTo>
                  <a:pt x="2132507" y="0"/>
                </a:lnTo>
                <a:lnTo>
                  <a:pt x="81800" y="0"/>
                </a:lnTo>
                <a:lnTo>
                  <a:pt x="49961" y="6426"/>
                </a:lnTo>
                <a:lnTo>
                  <a:pt x="23964" y="23952"/>
                </a:lnTo>
                <a:lnTo>
                  <a:pt x="6426" y="49961"/>
                </a:lnTo>
                <a:lnTo>
                  <a:pt x="0" y="81800"/>
                </a:lnTo>
                <a:lnTo>
                  <a:pt x="0" y="408990"/>
                </a:lnTo>
                <a:lnTo>
                  <a:pt x="6426" y="440842"/>
                </a:lnTo>
                <a:lnTo>
                  <a:pt x="23964" y="466839"/>
                </a:lnTo>
                <a:lnTo>
                  <a:pt x="49961" y="484365"/>
                </a:lnTo>
                <a:lnTo>
                  <a:pt x="81800" y="490791"/>
                </a:lnTo>
                <a:lnTo>
                  <a:pt x="2132507" y="490791"/>
                </a:lnTo>
                <a:lnTo>
                  <a:pt x="2164346" y="484365"/>
                </a:lnTo>
                <a:lnTo>
                  <a:pt x="2190343" y="466839"/>
                </a:lnTo>
                <a:lnTo>
                  <a:pt x="2207869" y="440842"/>
                </a:lnTo>
                <a:lnTo>
                  <a:pt x="2214308" y="408990"/>
                </a:lnTo>
                <a:lnTo>
                  <a:pt x="2214308" y="8180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31882" y="1258875"/>
            <a:ext cx="1804670" cy="145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5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Unknown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target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function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→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800">
              <a:latin typeface="Arial"/>
              <a:cs typeface="Arial"/>
            </a:endParaRPr>
          </a:p>
          <a:p>
            <a:pPr marL="33655" marR="2603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Unknown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generating Distribution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ts val="1905"/>
              </a:lnSpc>
            </a:pPr>
            <a:r>
              <a:rPr sz="1600" spc="-20" dirty="0">
                <a:latin typeface="Arial"/>
                <a:cs typeface="Arial"/>
              </a:rPr>
              <a:t>P(X)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93559" y="1759799"/>
            <a:ext cx="82550" cy="1392555"/>
            <a:chOff x="2793559" y="1759799"/>
            <a:chExt cx="82550" cy="13925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3559" y="1759799"/>
              <a:ext cx="81980" cy="2492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34550" y="2773924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h="282575">
                  <a:moveTo>
                    <a:pt x="0" y="0"/>
                  </a:moveTo>
                  <a:lnTo>
                    <a:pt x="0" y="282299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3559" y="3046699"/>
              <a:ext cx="81980" cy="105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dirty="0"/>
              <a:t>Toy</a:t>
            </a:r>
            <a:r>
              <a:rPr spc="116" dirty="0"/>
              <a:t> </a:t>
            </a:r>
            <a:r>
              <a:rPr spc="-77" dirty="0"/>
              <a:t>example: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3102" y="1440080"/>
            <a:ext cx="4875963" cy="26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1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374562"/>
            <a:ext cx="7605032" cy="429101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19" dirty="0"/>
              <a:t>How</a:t>
            </a:r>
            <a:r>
              <a:rPr spc="-14" dirty="0"/>
              <a:t> </a:t>
            </a:r>
            <a:r>
              <a:rPr spc="-77" dirty="0"/>
              <a:t>would</a:t>
            </a:r>
            <a:r>
              <a:rPr spc="-14" dirty="0"/>
              <a:t> </a:t>
            </a:r>
            <a:r>
              <a:rPr spc="-34" dirty="0"/>
              <a:t>you</a:t>
            </a:r>
            <a:r>
              <a:rPr spc="-14" dirty="0"/>
              <a:t> </a:t>
            </a:r>
            <a:r>
              <a:rPr spc="-34" dirty="0"/>
              <a:t>cluster</a:t>
            </a:r>
            <a:r>
              <a:rPr spc="-14" dirty="0"/>
              <a:t> </a:t>
            </a:r>
            <a:r>
              <a:rPr spc="-63" dirty="0"/>
              <a:t>these</a:t>
            </a:r>
            <a:r>
              <a:rPr spc="-19" dirty="0"/>
              <a:t> </a:t>
            </a:r>
            <a:r>
              <a:rPr spc="-24" dirty="0"/>
              <a:t>points?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9553" y="1976955"/>
            <a:ext cx="1889624" cy="1369125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38577">
              <a:spcBef>
                <a:spcPts val="506"/>
              </a:spcBef>
            </a:pPr>
            <a:r>
              <a:rPr sz="1495" dirty="0">
                <a:latin typeface="Helvetica" pitchFamily="2" charset="0"/>
                <a:cs typeface="Tahoma"/>
              </a:rPr>
              <a:t>Think</a:t>
            </a:r>
            <a:r>
              <a:rPr sz="1495" spc="-48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on</a:t>
            </a:r>
            <a:r>
              <a:rPr sz="1495" spc="-43" dirty="0">
                <a:latin typeface="Helvetica" pitchFamily="2" charset="0"/>
                <a:cs typeface="Tahoma"/>
              </a:rPr>
              <a:t> </a:t>
            </a:r>
            <a:r>
              <a:rPr sz="1495" spc="-68" dirty="0">
                <a:latin typeface="Helvetica" pitchFamily="2" charset="0"/>
                <a:cs typeface="Tahoma"/>
              </a:rPr>
              <a:t>these</a:t>
            </a:r>
            <a:r>
              <a:rPr sz="1495" spc="-48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lines...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0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53" dirty="0">
                <a:latin typeface="Helvetica" pitchFamily="2" charset="0"/>
                <a:cs typeface="Tahoma"/>
              </a:rPr>
              <a:t>Measure</a:t>
            </a:r>
            <a:r>
              <a:rPr sz="1495" spc="-43" dirty="0">
                <a:latin typeface="Helvetica" pitchFamily="2" charset="0"/>
                <a:cs typeface="Tahoma"/>
              </a:rPr>
              <a:t> </a:t>
            </a:r>
            <a:r>
              <a:rPr sz="1495" dirty="0">
                <a:latin typeface="Helvetica" pitchFamily="2" charset="0"/>
                <a:cs typeface="Tahoma"/>
              </a:rPr>
              <a:t>of</a:t>
            </a:r>
            <a:r>
              <a:rPr sz="1495" spc="-34" dirty="0">
                <a:latin typeface="Helvetica" pitchFamily="2" charset="0"/>
                <a:cs typeface="Tahoma"/>
              </a:rPr>
              <a:t> </a:t>
            </a:r>
            <a:r>
              <a:rPr sz="1495" spc="-19" dirty="0">
                <a:latin typeface="Helvetica" pitchFamily="2" charset="0"/>
                <a:cs typeface="Tahoma"/>
              </a:rPr>
              <a:t>similarity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5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39" dirty="0">
                <a:latin typeface="Helvetica" pitchFamily="2" charset="0"/>
                <a:cs typeface="Tahoma"/>
              </a:rPr>
              <a:t>Number</a:t>
            </a:r>
            <a:r>
              <a:rPr sz="1495" spc="-68" dirty="0">
                <a:latin typeface="Helvetica" pitchFamily="2" charset="0"/>
                <a:cs typeface="Tahoma"/>
              </a:rPr>
              <a:t> </a:t>
            </a:r>
            <a:r>
              <a:rPr sz="1495" dirty="0">
                <a:latin typeface="Helvetica" pitchFamily="2" charset="0"/>
                <a:cs typeface="Tahoma"/>
              </a:rPr>
              <a:t>of</a:t>
            </a:r>
            <a:r>
              <a:rPr sz="1495" spc="-68" dirty="0">
                <a:latin typeface="Helvetica" pitchFamily="2" charset="0"/>
                <a:cs typeface="Tahoma"/>
              </a:rPr>
              <a:t> </a:t>
            </a:r>
            <a:r>
              <a:rPr sz="1495" spc="-10" dirty="0">
                <a:latin typeface="Helvetica" pitchFamily="2" charset="0"/>
                <a:cs typeface="Tahoma"/>
              </a:rPr>
              <a:t>clusters</a:t>
            </a:r>
            <a:endParaRPr sz="1495" dirty="0">
              <a:latin typeface="Helvetica" pitchFamily="2" charset="0"/>
              <a:cs typeface="Tahoma"/>
            </a:endParaRPr>
          </a:p>
          <a:p>
            <a:pPr marL="225950" indent="-189210">
              <a:spcBef>
                <a:spcPts val="415"/>
              </a:spcBef>
              <a:buClr>
                <a:srgbClr val="8F191D"/>
              </a:buClr>
              <a:buFont typeface="Meiryo UI"/>
              <a:buChar char="•"/>
              <a:tabLst>
                <a:tab pos="225950" algn="l"/>
              </a:tabLst>
            </a:pPr>
            <a:r>
              <a:rPr sz="1495" spc="-10" dirty="0">
                <a:latin typeface="Helvetica" pitchFamily="2" charset="0"/>
                <a:cs typeface="Tahoma"/>
              </a:rPr>
              <a:t>Complexity</a:t>
            </a:r>
            <a:endParaRPr sz="1495" dirty="0">
              <a:latin typeface="Helvetica" pitchFamily="2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610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10" dirty="0"/>
              <a:t>Initialize</a:t>
            </a:r>
            <a:r>
              <a:rPr spc="-14" dirty="0"/>
              <a:t> </a:t>
            </a:r>
            <a:r>
              <a:rPr spc="-43" dirty="0"/>
              <a:t>centroids,</a:t>
            </a:r>
            <a:r>
              <a:rPr spc="-10" dirty="0"/>
              <a:t> </a:t>
            </a:r>
            <a:r>
              <a:rPr spc="-63" dirty="0"/>
              <a:t>randomly!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dirty="0"/>
              <a:t>Assign</a:t>
            </a:r>
            <a:r>
              <a:rPr spc="19" dirty="0"/>
              <a:t> </a:t>
            </a:r>
            <a:r>
              <a:rPr spc="-24" dirty="0"/>
              <a:t>points</a:t>
            </a:r>
            <a:r>
              <a:rPr spc="34" dirty="0"/>
              <a:t> </a:t>
            </a:r>
            <a:r>
              <a:rPr dirty="0"/>
              <a:t>to</a:t>
            </a:r>
            <a:r>
              <a:rPr spc="24" dirty="0"/>
              <a:t> </a:t>
            </a:r>
            <a:r>
              <a:rPr spc="-72" dirty="0"/>
              <a:t>nearest</a:t>
            </a:r>
            <a:r>
              <a:rPr spc="34" dirty="0"/>
              <a:t> </a:t>
            </a:r>
            <a:r>
              <a:rPr spc="-53" dirty="0"/>
              <a:t>centroid!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dirty="0"/>
              <a:t>Assign</a:t>
            </a:r>
            <a:r>
              <a:rPr spc="19" dirty="0"/>
              <a:t> </a:t>
            </a:r>
            <a:r>
              <a:rPr spc="-24" dirty="0"/>
              <a:t>points</a:t>
            </a:r>
            <a:r>
              <a:rPr spc="34" dirty="0"/>
              <a:t> </a:t>
            </a:r>
            <a:r>
              <a:rPr dirty="0"/>
              <a:t>to</a:t>
            </a:r>
            <a:r>
              <a:rPr spc="24" dirty="0"/>
              <a:t> </a:t>
            </a:r>
            <a:r>
              <a:rPr spc="-72" dirty="0"/>
              <a:t>nearest</a:t>
            </a:r>
            <a:r>
              <a:rPr spc="34" dirty="0"/>
              <a:t> </a:t>
            </a:r>
            <a:r>
              <a:rPr spc="-53" dirty="0"/>
              <a:t>centroid!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1417" y="534141"/>
            <a:ext cx="1925138" cy="147782"/>
          </a:xfrm>
          <a:prstGeom prst="rect">
            <a:avLst/>
          </a:prstGeom>
        </p:spPr>
        <p:txBody>
          <a:bodyPr vert="horz" wrap="square" lIns="0" tIns="14082" rIns="0" bIns="0" rtlCol="0">
            <a:spAutoFit/>
          </a:bodyPr>
          <a:lstStyle/>
          <a:p>
            <a:pPr marL="12247">
              <a:spcBef>
                <a:spcPts val="110"/>
              </a:spcBef>
            </a:pP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u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i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v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77" dirty="0">
                <a:solidFill>
                  <a:srgbClr val="FFFFFF"/>
                </a:solidFill>
                <a:latin typeface="Palatino Linotype"/>
                <a:cs typeface="Palatino Linotype"/>
              </a:rPr>
              <a:t>e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188" dirty="0">
                <a:solidFill>
                  <a:srgbClr val="FFFFFF"/>
                </a:solidFill>
                <a:latin typeface="Palatino Linotype"/>
                <a:cs typeface="Palatino Linotype"/>
              </a:rPr>
              <a:t>r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s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i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241" dirty="0">
                <a:solidFill>
                  <a:srgbClr val="FFFFFF"/>
                </a:solidFill>
                <a:latin typeface="Palatino Linotype"/>
                <a:cs typeface="Palatino Linotype"/>
              </a:rPr>
              <a:t>t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58" dirty="0">
                <a:solidFill>
                  <a:srgbClr val="FFFFFF"/>
                </a:solidFill>
                <a:latin typeface="Palatino Linotype"/>
                <a:cs typeface="Palatino Linotype"/>
              </a:rPr>
              <a:t>y</a:t>
            </a:r>
            <a:r>
              <a:rPr sz="868" spc="439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87" dirty="0">
                <a:solidFill>
                  <a:srgbClr val="FFFFFF"/>
                </a:solidFill>
                <a:latin typeface="Palatino Linotype"/>
                <a:cs typeface="Palatino Linotype"/>
              </a:rPr>
              <a:t>o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178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868" spc="44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13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87" dirty="0">
                <a:solidFill>
                  <a:srgbClr val="FFFFFF"/>
                </a:solidFill>
                <a:latin typeface="Palatino Linotype"/>
                <a:cs typeface="Palatino Linotype"/>
              </a:rPr>
              <a:t>o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-39" dirty="0">
                <a:solidFill>
                  <a:srgbClr val="FFFFFF"/>
                </a:solidFill>
                <a:latin typeface="Palatino Linotype"/>
                <a:cs typeface="Palatino Linotype"/>
              </a:rPr>
              <a:t>p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77" dirty="0">
                <a:solidFill>
                  <a:srgbClr val="FFFFFF"/>
                </a:solidFill>
                <a:latin typeface="Palatino Linotype"/>
                <a:cs typeface="Palatino Linotype"/>
              </a:rPr>
              <a:t>e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r>
              <a:rPr sz="868" spc="-72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101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82" dirty="0">
                <a:solidFill>
                  <a:srgbClr val="FFFFFF"/>
                </a:solidFill>
                <a:latin typeface="Palatino Linotype"/>
                <a:cs typeface="Palatino Linotype"/>
              </a:rPr>
              <a:t>g</a:t>
            </a:r>
            <a:r>
              <a:rPr sz="868" spc="-68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77" dirty="0">
                <a:solidFill>
                  <a:srgbClr val="FFFFFF"/>
                </a:solidFill>
                <a:latin typeface="Palatino Linotype"/>
                <a:cs typeface="Palatino Linotype"/>
              </a:rPr>
              <a:t>e</a:t>
            </a:r>
            <a:r>
              <a:rPr sz="868" spc="-63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868" spc="-48" dirty="0">
                <a:solidFill>
                  <a:srgbClr val="FFFFFF"/>
                </a:solidFill>
                <a:latin typeface="Palatino Linotype"/>
                <a:cs typeface="Palatino Linotype"/>
              </a:rPr>
              <a:t>n</a:t>
            </a:r>
            <a:endParaRPr sz="868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dirty="0"/>
              <a:t>Assign</a:t>
            </a:r>
            <a:r>
              <a:rPr spc="19" dirty="0"/>
              <a:t> </a:t>
            </a:r>
            <a:r>
              <a:rPr spc="-24" dirty="0"/>
              <a:t>points</a:t>
            </a:r>
            <a:r>
              <a:rPr spc="34" dirty="0"/>
              <a:t> </a:t>
            </a:r>
            <a:r>
              <a:rPr dirty="0"/>
              <a:t>to</a:t>
            </a:r>
            <a:r>
              <a:rPr spc="24" dirty="0"/>
              <a:t> </a:t>
            </a:r>
            <a:r>
              <a:rPr spc="-72" dirty="0"/>
              <a:t>nearest</a:t>
            </a:r>
            <a:r>
              <a:rPr spc="34" dirty="0"/>
              <a:t> </a:t>
            </a:r>
            <a:r>
              <a:rPr spc="-53" dirty="0"/>
              <a:t>centroid!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53" dirty="0"/>
              <a:t>Recompute</a:t>
            </a:r>
            <a:r>
              <a:rPr spc="39" dirty="0"/>
              <a:t> </a:t>
            </a:r>
            <a:r>
              <a:rPr spc="-68" dirty="0"/>
              <a:t>centroids!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53" dirty="0"/>
              <a:t>Recompute</a:t>
            </a:r>
            <a:r>
              <a:rPr spc="39" dirty="0"/>
              <a:t> </a:t>
            </a:r>
            <a:r>
              <a:rPr spc="-68" dirty="0"/>
              <a:t>centroids!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3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29" dirty="0"/>
              <a:t>Iterate,</a:t>
            </a:r>
            <a:r>
              <a:rPr spc="-5" dirty="0"/>
              <a:t> </a:t>
            </a:r>
            <a:r>
              <a:rPr dirty="0"/>
              <a:t>until </a:t>
            </a:r>
            <a:r>
              <a:rPr spc="-82" dirty="0"/>
              <a:t>convergence!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482680"/>
            <a:ext cx="7605032" cy="521434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29" dirty="0"/>
              <a:t>Iterate,</a:t>
            </a:r>
            <a:r>
              <a:rPr spc="-5" dirty="0"/>
              <a:t> </a:t>
            </a:r>
            <a:r>
              <a:rPr dirty="0"/>
              <a:t>until </a:t>
            </a:r>
            <a:r>
              <a:rPr spc="-82" dirty="0"/>
              <a:t>convergence!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765" y="1430474"/>
            <a:ext cx="4830495" cy="26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Formalising</a:t>
            </a:r>
            <a:r>
              <a:rPr sz="2400" spc="-100" dirty="0"/>
              <a:t> </a:t>
            </a:r>
            <a:r>
              <a:rPr sz="2400" dirty="0"/>
              <a:t>Machine</a:t>
            </a:r>
            <a:r>
              <a:rPr sz="2400" spc="-100" dirty="0"/>
              <a:t> </a:t>
            </a:r>
            <a:r>
              <a:rPr sz="2400" spc="-10" dirty="0"/>
              <a:t>Learning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46250" y="3173374"/>
            <a:ext cx="1776730" cy="516255"/>
          </a:xfrm>
          <a:custGeom>
            <a:avLst/>
            <a:gdLst/>
            <a:ahLst/>
            <a:cxnLst/>
            <a:rect l="l" t="t" r="r" b="b"/>
            <a:pathLst>
              <a:path w="1776729" h="516254">
                <a:moveTo>
                  <a:pt x="1690648" y="515699"/>
                </a:moveTo>
                <a:lnTo>
                  <a:pt x="85951" y="515699"/>
                </a:lnTo>
                <a:lnTo>
                  <a:pt x="52495" y="508945"/>
                </a:lnTo>
                <a:lnTo>
                  <a:pt x="25174" y="490525"/>
                </a:lnTo>
                <a:lnTo>
                  <a:pt x="6754" y="463204"/>
                </a:lnTo>
                <a:lnTo>
                  <a:pt x="0" y="429748"/>
                </a:lnTo>
                <a:lnTo>
                  <a:pt x="0" y="85951"/>
                </a:lnTo>
                <a:lnTo>
                  <a:pt x="6754" y="52495"/>
                </a:lnTo>
                <a:lnTo>
                  <a:pt x="25174" y="25174"/>
                </a:lnTo>
                <a:lnTo>
                  <a:pt x="52495" y="6754"/>
                </a:lnTo>
                <a:lnTo>
                  <a:pt x="85951" y="0"/>
                </a:lnTo>
                <a:lnTo>
                  <a:pt x="1690648" y="0"/>
                </a:lnTo>
                <a:lnTo>
                  <a:pt x="1738334" y="14440"/>
                </a:lnTo>
                <a:lnTo>
                  <a:pt x="1770057" y="53059"/>
                </a:lnTo>
                <a:lnTo>
                  <a:pt x="1776599" y="85951"/>
                </a:lnTo>
                <a:lnTo>
                  <a:pt x="1776599" y="429748"/>
                </a:lnTo>
                <a:lnTo>
                  <a:pt x="1769845" y="463204"/>
                </a:lnTo>
                <a:lnTo>
                  <a:pt x="1751425" y="490525"/>
                </a:lnTo>
                <a:lnTo>
                  <a:pt x="1724104" y="508945"/>
                </a:lnTo>
                <a:lnTo>
                  <a:pt x="1690648" y="515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4449" y="3228533"/>
            <a:ext cx="147129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Training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Arial"/>
                <a:cs typeface="Arial"/>
              </a:rPr>
              <a:t>(x1,y1),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(x2,y2)...(xN,yN)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86599" y="2829124"/>
            <a:ext cx="1269365" cy="1204595"/>
          </a:xfrm>
          <a:custGeom>
            <a:avLst/>
            <a:gdLst/>
            <a:ahLst/>
            <a:cxnLst/>
            <a:rect l="l" t="t" r="r" b="b"/>
            <a:pathLst>
              <a:path w="1269364" h="1204595">
                <a:moveTo>
                  <a:pt x="634649" y="1204199"/>
                </a:moveTo>
                <a:lnTo>
                  <a:pt x="585052" y="1202388"/>
                </a:lnTo>
                <a:lnTo>
                  <a:pt x="536498" y="1197043"/>
                </a:lnTo>
                <a:lnTo>
                  <a:pt x="489130" y="1188298"/>
                </a:lnTo>
                <a:lnTo>
                  <a:pt x="443088" y="1176286"/>
                </a:lnTo>
                <a:lnTo>
                  <a:pt x="398513" y="1161143"/>
                </a:lnTo>
                <a:lnTo>
                  <a:pt x="355547" y="1143001"/>
                </a:lnTo>
                <a:lnTo>
                  <a:pt x="314329" y="1121995"/>
                </a:lnTo>
                <a:lnTo>
                  <a:pt x="275003" y="1098258"/>
                </a:lnTo>
                <a:lnTo>
                  <a:pt x="237708" y="1071925"/>
                </a:lnTo>
                <a:lnTo>
                  <a:pt x="202586" y="1043128"/>
                </a:lnTo>
                <a:lnTo>
                  <a:pt x="169778" y="1012003"/>
                </a:lnTo>
                <a:lnTo>
                  <a:pt x="139425" y="978682"/>
                </a:lnTo>
                <a:lnTo>
                  <a:pt x="111668" y="943300"/>
                </a:lnTo>
                <a:lnTo>
                  <a:pt x="86648" y="905991"/>
                </a:lnTo>
                <a:lnTo>
                  <a:pt x="64506" y="866888"/>
                </a:lnTo>
                <a:lnTo>
                  <a:pt x="45384" y="826125"/>
                </a:lnTo>
                <a:lnTo>
                  <a:pt x="29422" y="783836"/>
                </a:lnTo>
                <a:lnTo>
                  <a:pt x="16761" y="740155"/>
                </a:lnTo>
                <a:lnTo>
                  <a:pt x="7543" y="695217"/>
                </a:lnTo>
                <a:lnTo>
                  <a:pt x="1909" y="649153"/>
                </a:lnTo>
                <a:lnTo>
                  <a:pt x="0" y="602099"/>
                </a:lnTo>
                <a:lnTo>
                  <a:pt x="1909" y="555046"/>
                </a:lnTo>
                <a:lnTo>
                  <a:pt x="7543" y="508982"/>
                </a:lnTo>
                <a:lnTo>
                  <a:pt x="16761" y="464043"/>
                </a:lnTo>
                <a:lnTo>
                  <a:pt x="29422" y="420363"/>
                </a:lnTo>
                <a:lnTo>
                  <a:pt x="45384" y="378074"/>
                </a:lnTo>
                <a:lnTo>
                  <a:pt x="64506" y="337311"/>
                </a:lnTo>
                <a:lnTo>
                  <a:pt x="86648" y="298208"/>
                </a:lnTo>
                <a:lnTo>
                  <a:pt x="111668" y="260899"/>
                </a:lnTo>
                <a:lnTo>
                  <a:pt x="139425" y="225517"/>
                </a:lnTo>
                <a:lnTo>
                  <a:pt x="169778" y="192196"/>
                </a:lnTo>
                <a:lnTo>
                  <a:pt x="202586" y="161070"/>
                </a:lnTo>
                <a:lnTo>
                  <a:pt x="237708" y="132274"/>
                </a:lnTo>
                <a:lnTo>
                  <a:pt x="275003" y="105941"/>
                </a:lnTo>
                <a:lnTo>
                  <a:pt x="314329" y="82204"/>
                </a:lnTo>
                <a:lnTo>
                  <a:pt x="355547" y="61198"/>
                </a:lnTo>
                <a:lnTo>
                  <a:pt x="398513" y="43056"/>
                </a:lnTo>
                <a:lnTo>
                  <a:pt x="443088" y="27913"/>
                </a:lnTo>
                <a:lnTo>
                  <a:pt x="489130" y="15901"/>
                </a:lnTo>
                <a:lnTo>
                  <a:pt x="536498" y="7156"/>
                </a:lnTo>
                <a:lnTo>
                  <a:pt x="585052" y="1811"/>
                </a:lnTo>
                <a:lnTo>
                  <a:pt x="634649" y="0"/>
                </a:lnTo>
                <a:lnTo>
                  <a:pt x="684903" y="1889"/>
                </a:lnTo>
                <a:lnTo>
                  <a:pt x="734530" y="7500"/>
                </a:lnTo>
                <a:lnTo>
                  <a:pt x="783317" y="16750"/>
                </a:lnTo>
                <a:lnTo>
                  <a:pt x="831051" y="29555"/>
                </a:lnTo>
                <a:lnTo>
                  <a:pt x="877519" y="45832"/>
                </a:lnTo>
                <a:lnTo>
                  <a:pt x="922509" y="65495"/>
                </a:lnTo>
                <a:lnTo>
                  <a:pt x="965806" y="88463"/>
                </a:lnTo>
                <a:lnTo>
                  <a:pt x="1007198" y="114650"/>
                </a:lnTo>
                <a:lnTo>
                  <a:pt x="1046472" y="143974"/>
                </a:lnTo>
                <a:lnTo>
                  <a:pt x="1083415" y="176350"/>
                </a:lnTo>
                <a:lnTo>
                  <a:pt x="1117541" y="211398"/>
                </a:lnTo>
                <a:lnTo>
                  <a:pt x="1148450" y="248658"/>
                </a:lnTo>
                <a:lnTo>
                  <a:pt x="1176054" y="287927"/>
                </a:lnTo>
                <a:lnTo>
                  <a:pt x="1200263" y="329004"/>
                </a:lnTo>
                <a:lnTo>
                  <a:pt x="1220990" y="371686"/>
                </a:lnTo>
                <a:lnTo>
                  <a:pt x="1238146" y="415771"/>
                </a:lnTo>
                <a:lnTo>
                  <a:pt x="1251643" y="461057"/>
                </a:lnTo>
                <a:lnTo>
                  <a:pt x="1261393" y="507342"/>
                </a:lnTo>
                <a:lnTo>
                  <a:pt x="1267308" y="554423"/>
                </a:lnTo>
                <a:lnTo>
                  <a:pt x="1269299" y="602099"/>
                </a:lnTo>
                <a:lnTo>
                  <a:pt x="1267390" y="649153"/>
                </a:lnTo>
                <a:lnTo>
                  <a:pt x="1261756" y="695217"/>
                </a:lnTo>
                <a:lnTo>
                  <a:pt x="1252538" y="740155"/>
                </a:lnTo>
                <a:lnTo>
                  <a:pt x="1239877" y="783836"/>
                </a:lnTo>
                <a:lnTo>
                  <a:pt x="1223915" y="826125"/>
                </a:lnTo>
                <a:lnTo>
                  <a:pt x="1204793" y="866888"/>
                </a:lnTo>
                <a:lnTo>
                  <a:pt x="1182651" y="905991"/>
                </a:lnTo>
                <a:lnTo>
                  <a:pt x="1157631" y="943300"/>
                </a:lnTo>
                <a:lnTo>
                  <a:pt x="1129874" y="978682"/>
                </a:lnTo>
                <a:lnTo>
                  <a:pt x="1099521" y="1012003"/>
                </a:lnTo>
                <a:lnTo>
                  <a:pt x="1066713" y="1043128"/>
                </a:lnTo>
                <a:lnTo>
                  <a:pt x="1031591" y="1071925"/>
                </a:lnTo>
                <a:lnTo>
                  <a:pt x="994296" y="1098258"/>
                </a:lnTo>
                <a:lnTo>
                  <a:pt x="954969" y="1121995"/>
                </a:lnTo>
                <a:lnTo>
                  <a:pt x="913752" y="1143001"/>
                </a:lnTo>
                <a:lnTo>
                  <a:pt x="870786" y="1161143"/>
                </a:lnTo>
                <a:lnTo>
                  <a:pt x="826211" y="1176286"/>
                </a:lnTo>
                <a:lnTo>
                  <a:pt x="780169" y="1188298"/>
                </a:lnTo>
                <a:lnTo>
                  <a:pt x="732801" y="1197043"/>
                </a:lnTo>
                <a:lnTo>
                  <a:pt x="684247" y="1202388"/>
                </a:lnTo>
                <a:lnTo>
                  <a:pt x="634649" y="12041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5509" y="3213800"/>
            <a:ext cx="723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Arial"/>
                <a:cs typeface="Arial"/>
              </a:rPr>
              <a:t>Learning Algorithm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7390" y="1269009"/>
            <a:ext cx="3152140" cy="3386454"/>
          </a:xfrm>
          <a:custGeom>
            <a:avLst/>
            <a:gdLst/>
            <a:ahLst/>
            <a:cxnLst/>
            <a:rect l="l" t="t" r="r" b="b"/>
            <a:pathLst>
              <a:path w="3152140" h="3386454">
                <a:moveTo>
                  <a:pt x="2214308" y="81800"/>
                </a:moveTo>
                <a:lnTo>
                  <a:pt x="2200554" y="36410"/>
                </a:lnTo>
                <a:lnTo>
                  <a:pt x="2163800" y="6223"/>
                </a:lnTo>
                <a:lnTo>
                  <a:pt x="2132507" y="0"/>
                </a:lnTo>
                <a:lnTo>
                  <a:pt x="81800" y="0"/>
                </a:lnTo>
                <a:lnTo>
                  <a:pt x="49961" y="6426"/>
                </a:lnTo>
                <a:lnTo>
                  <a:pt x="23964" y="23952"/>
                </a:lnTo>
                <a:lnTo>
                  <a:pt x="6426" y="49961"/>
                </a:lnTo>
                <a:lnTo>
                  <a:pt x="0" y="81800"/>
                </a:lnTo>
                <a:lnTo>
                  <a:pt x="0" y="408990"/>
                </a:lnTo>
                <a:lnTo>
                  <a:pt x="6426" y="440842"/>
                </a:lnTo>
                <a:lnTo>
                  <a:pt x="23964" y="466839"/>
                </a:lnTo>
                <a:lnTo>
                  <a:pt x="49961" y="484365"/>
                </a:lnTo>
                <a:lnTo>
                  <a:pt x="81800" y="490791"/>
                </a:lnTo>
                <a:lnTo>
                  <a:pt x="2132507" y="490791"/>
                </a:lnTo>
                <a:lnTo>
                  <a:pt x="2164346" y="484365"/>
                </a:lnTo>
                <a:lnTo>
                  <a:pt x="2190343" y="466839"/>
                </a:lnTo>
                <a:lnTo>
                  <a:pt x="2207869" y="440842"/>
                </a:lnTo>
                <a:lnTo>
                  <a:pt x="2214308" y="408990"/>
                </a:lnTo>
                <a:lnTo>
                  <a:pt x="2214308" y="81800"/>
                </a:lnTo>
                <a:close/>
              </a:path>
              <a:path w="3152140" h="3386454">
                <a:moveTo>
                  <a:pt x="3151797" y="2977273"/>
                </a:moveTo>
                <a:lnTo>
                  <a:pt x="3138055" y="2931896"/>
                </a:lnTo>
                <a:lnTo>
                  <a:pt x="3101302" y="2901708"/>
                </a:lnTo>
                <a:lnTo>
                  <a:pt x="3069996" y="2895473"/>
                </a:lnTo>
                <a:lnTo>
                  <a:pt x="1457007" y="2895473"/>
                </a:lnTo>
                <a:lnTo>
                  <a:pt x="1425168" y="2901899"/>
                </a:lnTo>
                <a:lnTo>
                  <a:pt x="1399159" y="2919438"/>
                </a:lnTo>
                <a:lnTo>
                  <a:pt x="1381633" y="2945434"/>
                </a:lnTo>
                <a:lnTo>
                  <a:pt x="1375206" y="2977273"/>
                </a:lnTo>
                <a:lnTo>
                  <a:pt x="1375206" y="3304476"/>
                </a:lnTo>
                <a:lnTo>
                  <a:pt x="1381633" y="3336315"/>
                </a:lnTo>
                <a:lnTo>
                  <a:pt x="1399159" y="3362312"/>
                </a:lnTo>
                <a:lnTo>
                  <a:pt x="1425168" y="3379851"/>
                </a:lnTo>
                <a:lnTo>
                  <a:pt x="1457007" y="3386277"/>
                </a:lnTo>
                <a:lnTo>
                  <a:pt x="3069996" y="3386277"/>
                </a:lnTo>
                <a:lnTo>
                  <a:pt x="3101848" y="3379851"/>
                </a:lnTo>
                <a:lnTo>
                  <a:pt x="3127845" y="3362312"/>
                </a:lnTo>
                <a:lnTo>
                  <a:pt x="3145371" y="3336315"/>
                </a:lnTo>
                <a:lnTo>
                  <a:pt x="3151797" y="3304476"/>
                </a:lnTo>
                <a:lnTo>
                  <a:pt x="3151797" y="2977273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23169" y="4291515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Hypothesis</a:t>
            </a:r>
            <a:r>
              <a:rPr sz="1300" spc="-7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Set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4450" y="2027525"/>
            <a:ext cx="2020570" cy="746760"/>
          </a:xfrm>
          <a:custGeom>
            <a:avLst/>
            <a:gdLst/>
            <a:ahLst/>
            <a:cxnLst/>
            <a:rect l="l" t="t" r="r" b="b"/>
            <a:pathLst>
              <a:path w="2020570" h="746760">
                <a:moveTo>
                  <a:pt x="1895797" y="746399"/>
                </a:moveTo>
                <a:lnTo>
                  <a:pt x="124402" y="746399"/>
                </a:lnTo>
                <a:lnTo>
                  <a:pt x="75979" y="736623"/>
                </a:lnTo>
                <a:lnTo>
                  <a:pt x="36436" y="709963"/>
                </a:lnTo>
                <a:lnTo>
                  <a:pt x="9776" y="670420"/>
                </a:lnTo>
                <a:lnTo>
                  <a:pt x="0" y="621997"/>
                </a:lnTo>
                <a:lnTo>
                  <a:pt x="0" y="124402"/>
                </a:lnTo>
                <a:lnTo>
                  <a:pt x="9776" y="75979"/>
                </a:lnTo>
                <a:lnTo>
                  <a:pt x="36436" y="36436"/>
                </a:lnTo>
                <a:lnTo>
                  <a:pt x="75979" y="9776"/>
                </a:lnTo>
                <a:lnTo>
                  <a:pt x="124402" y="0"/>
                </a:lnTo>
                <a:lnTo>
                  <a:pt x="1895797" y="0"/>
                </a:lnTo>
                <a:lnTo>
                  <a:pt x="1943404" y="9469"/>
                </a:lnTo>
                <a:lnTo>
                  <a:pt x="1983763" y="36436"/>
                </a:lnTo>
                <a:lnTo>
                  <a:pt x="2010730" y="76795"/>
                </a:lnTo>
                <a:lnTo>
                  <a:pt x="2020199" y="124402"/>
                </a:lnTo>
                <a:lnTo>
                  <a:pt x="2020199" y="621997"/>
                </a:lnTo>
                <a:lnTo>
                  <a:pt x="2010423" y="670420"/>
                </a:lnTo>
                <a:lnTo>
                  <a:pt x="1983763" y="709963"/>
                </a:lnTo>
                <a:lnTo>
                  <a:pt x="1944220" y="736623"/>
                </a:lnTo>
                <a:lnTo>
                  <a:pt x="1895797" y="7463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31882" y="1258875"/>
            <a:ext cx="1804670" cy="145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5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Unknown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target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function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→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800">
              <a:latin typeface="Arial"/>
              <a:cs typeface="Arial"/>
            </a:endParaRPr>
          </a:p>
          <a:p>
            <a:pPr marL="33655" marR="2603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Unknown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generating Distribution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ts val="1905"/>
              </a:lnSpc>
            </a:pPr>
            <a:r>
              <a:rPr sz="1600" spc="-20" dirty="0">
                <a:latin typeface="Arial"/>
                <a:cs typeface="Arial"/>
              </a:rPr>
              <a:t>P(X)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93559" y="1759799"/>
            <a:ext cx="2359025" cy="2660015"/>
            <a:chOff x="2793559" y="1759799"/>
            <a:chExt cx="2359025" cy="26600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3559" y="1759799"/>
              <a:ext cx="81980" cy="2492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34550" y="2773924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h="282575">
                  <a:moveTo>
                    <a:pt x="0" y="0"/>
                  </a:moveTo>
                  <a:lnTo>
                    <a:pt x="0" y="282299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3559" y="3046699"/>
              <a:ext cx="81980" cy="105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79200" y="4098665"/>
              <a:ext cx="242570" cy="311785"/>
            </a:xfrm>
            <a:custGeom>
              <a:avLst/>
              <a:gdLst/>
              <a:ahLst/>
              <a:cxnLst/>
              <a:rect l="l" t="t" r="r" b="b"/>
              <a:pathLst>
                <a:path w="242570" h="311785">
                  <a:moveTo>
                    <a:pt x="0" y="311213"/>
                  </a:moveTo>
                  <a:lnTo>
                    <a:pt x="242099" y="311213"/>
                  </a:lnTo>
                  <a:lnTo>
                    <a:pt x="2420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22849" y="3431224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4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2824" y="3390234"/>
              <a:ext cx="105500" cy="819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228766"/>
            <a:ext cx="7605032" cy="1029265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dirty="0"/>
              <a:t>k-</a:t>
            </a:r>
            <a:r>
              <a:rPr spc="-53" dirty="0"/>
              <a:t>Means</a:t>
            </a:r>
            <a:r>
              <a:rPr spc="5" dirty="0"/>
              <a:t> </a:t>
            </a:r>
            <a:r>
              <a:rPr spc="-39" dirty="0"/>
              <a:t>clustering</a:t>
            </a:r>
            <a:r>
              <a:rPr spc="5" dirty="0"/>
              <a:t> </a:t>
            </a:r>
            <a:r>
              <a:rPr spc="-63" dirty="0"/>
              <a:t>based</a:t>
            </a:r>
            <a:r>
              <a:rPr spc="10" dirty="0"/>
              <a:t> </a:t>
            </a:r>
            <a:r>
              <a:rPr spc="-34" dirty="0"/>
              <a:t>Image</a:t>
            </a:r>
            <a:r>
              <a:rPr spc="5" dirty="0"/>
              <a:t> </a:t>
            </a:r>
            <a:r>
              <a:rPr spc="-43" dirty="0"/>
              <a:t>Segmentation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336" y="1286191"/>
            <a:ext cx="3694542" cy="28374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41337" y="4177351"/>
            <a:ext cx="2664823" cy="205986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12247">
              <a:spcBef>
                <a:spcPts val="101"/>
              </a:spcBef>
            </a:pPr>
            <a:r>
              <a:rPr sz="1254" spc="-29" dirty="0">
                <a:latin typeface="Arial"/>
                <a:cs typeface="Arial"/>
              </a:rPr>
              <a:t>Figure</a:t>
            </a:r>
            <a:r>
              <a:rPr sz="1254" spc="-24" dirty="0">
                <a:latin typeface="Arial"/>
                <a:cs typeface="Arial"/>
              </a:rPr>
              <a:t> </a:t>
            </a:r>
            <a:r>
              <a:rPr sz="1254" dirty="0">
                <a:latin typeface="Arial"/>
                <a:cs typeface="Arial"/>
              </a:rPr>
              <a:t>from</a:t>
            </a:r>
            <a:r>
              <a:rPr sz="1254" spc="-19" dirty="0">
                <a:latin typeface="Arial"/>
                <a:cs typeface="Arial"/>
              </a:rPr>
              <a:t> </a:t>
            </a:r>
            <a:r>
              <a:rPr sz="1254" spc="-34" dirty="0">
                <a:latin typeface="Arial"/>
                <a:cs typeface="Arial"/>
              </a:rPr>
              <a:t>Christopher</a:t>
            </a:r>
            <a:r>
              <a:rPr sz="1254" spc="-24" dirty="0">
                <a:latin typeface="Arial"/>
                <a:cs typeface="Arial"/>
              </a:rPr>
              <a:t> </a:t>
            </a:r>
            <a:r>
              <a:rPr sz="1254" spc="-29" dirty="0">
                <a:latin typeface="Arial"/>
                <a:cs typeface="Arial"/>
              </a:rPr>
              <a:t>Bishop,</a:t>
            </a:r>
            <a:r>
              <a:rPr sz="1254" spc="-19" dirty="0">
                <a:latin typeface="Arial"/>
                <a:cs typeface="Arial"/>
              </a:rPr>
              <a:t> PRML</a:t>
            </a:r>
            <a:endParaRPr sz="125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465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886" y="374562"/>
            <a:ext cx="7605032" cy="429101"/>
          </a:xfrm>
          <a:prstGeom prst="rect">
            <a:avLst/>
          </a:prstGeom>
        </p:spPr>
        <p:txBody>
          <a:bodyPr vert="horz" wrap="square" lIns="0" tIns="13471" rIns="0" bIns="0" rtlCol="0" anchor="ctr">
            <a:spAutoFit/>
          </a:bodyPr>
          <a:lstStyle/>
          <a:p>
            <a:pPr marL="24493">
              <a:lnSpc>
                <a:spcPct val="100000"/>
              </a:lnSpc>
              <a:spcBef>
                <a:spcPts val="106"/>
              </a:spcBef>
            </a:pPr>
            <a:r>
              <a:rPr spc="-19" dirty="0"/>
              <a:t>Summary:</a:t>
            </a:r>
            <a:r>
              <a:rPr spc="145" dirty="0"/>
              <a:t> </a:t>
            </a:r>
            <a:r>
              <a:rPr spc="-24" dirty="0"/>
              <a:t>k-</a:t>
            </a:r>
            <a:r>
              <a:rPr spc="-48" dirty="0"/>
              <a:t>Means</a:t>
            </a:r>
            <a:r>
              <a:rPr spc="-5" dirty="0"/>
              <a:t> </a:t>
            </a:r>
            <a:r>
              <a:rPr spc="-29" dirty="0"/>
              <a:t>Clustering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1429644" y="1082489"/>
            <a:ext cx="6284714" cy="3865211"/>
          </a:xfrm>
          <a:prstGeom prst="rect">
            <a:avLst/>
          </a:prstGeom>
        </p:spPr>
        <p:txBody>
          <a:bodyPr vert="horz" wrap="square" lIns="0" tIns="91236" rIns="0" bIns="0" rtlCol="0">
            <a:spAutoFit/>
          </a:bodyPr>
          <a:lstStyle/>
          <a:p>
            <a:pPr marL="48986">
              <a:lnSpc>
                <a:spcPct val="100000"/>
              </a:lnSpc>
              <a:spcBef>
                <a:spcPts val="959"/>
              </a:spcBef>
            </a:pPr>
            <a:endParaRPr lang="en-US" sz="1495" spc="63" dirty="0">
              <a:solidFill>
                <a:srgbClr val="8F191D"/>
              </a:solidFill>
            </a:endParaRPr>
          </a:p>
          <a:p>
            <a:pPr marL="48986">
              <a:lnSpc>
                <a:spcPct val="100000"/>
              </a:lnSpc>
              <a:spcBef>
                <a:spcPts val="959"/>
              </a:spcBef>
            </a:pPr>
            <a:endParaRPr lang="en-US" sz="1495" spc="63" dirty="0">
              <a:solidFill>
                <a:srgbClr val="8F191D"/>
              </a:solidFill>
            </a:endParaRPr>
          </a:p>
          <a:p>
            <a:pPr marL="48986">
              <a:lnSpc>
                <a:spcPct val="100000"/>
              </a:lnSpc>
              <a:spcBef>
                <a:spcPts val="959"/>
              </a:spcBef>
            </a:pPr>
            <a:endParaRPr lang="en-US" sz="1495" spc="63" dirty="0">
              <a:solidFill>
                <a:srgbClr val="8F191D"/>
              </a:solidFill>
            </a:endParaRPr>
          </a:p>
          <a:p>
            <a:pPr marL="48986">
              <a:lnSpc>
                <a:spcPct val="100000"/>
              </a:lnSpc>
              <a:spcBef>
                <a:spcPts val="959"/>
              </a:spcBef>
            </a:pPr>
            <a:endParaRPr lang="en-US" sz="1495" spc="63" dirty="0">
              <a:solidFill>
                <a:srgbClr val="8F191D"/>
              </a:solidFill>
            </a:endParaRPr>
          </a:p>
          <a:p>
            <a:pPr marL="48986">
              <a:lnSpc>
                <a:spcPct val="100000"/>
              </a:lnSpc>
              <a:spcBef>
                <a:spcPts val="959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169" dirty="0">
                <a:solidFill>
                  <a:srgbClr val="8F191D"/>
                </a:solidFill>
              </a:rPr>
              <a:t> </a:t>
            </a:r>
            <a:r>
              <a:rPr sz="1495" spc="-34" dirty="0"/>
              <a:t>Simple</a:t>
            </a:r>
            <a:r>
              <a:rPr sz="1495" spc="-43" dirty="0"/>
              <a:t> </a:t>
            </a:r>
            <a:r>
              <a:rPr sz="1495" dirty="0"/>
              <a:t>with</a:t>
            </a:r>
            <a:r>
              <a:rPr sz="1495" spc="-39" dirty="0"/>
              <a:t> good</a:t>
            </a:r>
            <a:r>
              <a:rPr sz="1495" spc="-48" dirty="0"/>
              <a:t> </a:t>
            </a:r>
            <a:r>
              <a:rPr sz="1495" spc="-10" dirty="0"/>
              <a:t>performance</a:t>
            </a:r>
            <a:endParaRPr sz="1495" dirty="0"/>
          </a:p>
          <a:p>
            <a:pPr marL="48986">
              <a:lnSpc>
                <a:spcPct val="100000"/>
              </a:lnSpc>
              <a:spcBef>
                <a:spcPts val="294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207" dirty="0">
                <a:solidFill>
                  <a:srgbClr val="8F191D"/>
                </a:solidFill>
              </a:rPr>
              <a:t> </a:t>
            </a:r>
            <a:r>
              <a:rPr sz="1495" spc="-29" dirty="0"/>
              <a:t>Single</a:t>
            </a:r>
            <a:r>
              <a:rPr sz="1495" spc="-19" dirty="0"/>
              <a:t> </a:t>
            </a:r>
            <a:r>
              <a:rPr sz="1495" spc="-10" dirty="0"/>
              <a:t>hyperparameter</a:t>
            </a:r>
            <a:endParaRPr sz="1495" dirty="0"/>
          </a:p>
          <a:p>
            <a:pPr marL="48986">
              <a:lnSpc>
                <a:spcPct val="100000"/>
              </a:lnSpc>
              <a:spcBef>
                <a:spcPts val="289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174" dirty="0">
                <a:solidFill>
                  <a:srgbClr val="8F191D"/>
                </a:solidFill>
              </a:rPr>
              <a:t> </a:t>
            </a:r>
            <a:r>
              <a:rPr sz="1495" spc="-29" dirty="0"/>
              <a:t>Cross</a:t>
            </a:r>
            <a:r>
              <a:rPr sz="1495" spc="-39" dirty="0"/>
              <a:t> </a:t>
            </a:r>
            <a:r>
              <a:rPr sz="1495" spc="-34" dirty="0"/>
              <a:t>validation</a:t>
            </a:r>
            <a:r>
              <a:rPr sz="1495" spc="-39" dirty="0"/>
              <a:t> </a:t>
            </a:r>
            <a:r>
              <a:rPr sz="1495" spc="-19" dirty="0"/>
              <a:t>for</a:t>
            </a:r>
            <a:r>
              <a:rPr sz="1495" spc="-43" dirty="0"/>
              <a:t> </a:t>
            </a:r>
            <a:r>
              <a:rPr sz="1495" spc="-68" dirty="0"/>
              <a:t>parameter</a:t>
            </a:r>
            <a:r>
              <a:rPr sz="1495" spc="-34" dirty="0"/>
              <a:t> </a:t>
            </a:r>
            <a:r>
              <a:rPr sz="1495" spc="-10" dirty="0"/>
              <a:t>selection</a:t>
            </a:r>
            <a:endParaRPr sz="1495" dirty="0"/>
          </a:p>
          <a:p>
            <a:pPr marL="48986">
              <a:lnSpc>
                <a:spcPct val="100000"/>
              </a:lnSpc>
              <a:spcBef>
                <a:spcPts val="294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197" dirty="0">
                <a:solidFill>
                  <a:srgbClr val="8F191D"/>
                </a:solidFill>
              </a:rPr>
              <a:t> </a:t>
            </a:r>
            <a:r>
              <a:rPr sz="1495" spc="-24" dirty="0"/>
              <a:t>Flexibile </a:t>
            </a:r>
            <a:r>
              <a:rPr sz="1495" spc="-29" dirty="0"/>
              <a:t>similarity</a:t>
            </a:r>
            <a:r>
              <a:rPr sz="1495" spc="-24" dirty="0"/>
              <a:t> </a:t>
            </a:r>
            <a:r>
              <a:rPr sz="1495" spc="-10" dirty="0"/>
              <a:t>measures</a:t>
            </a:r>
            <a:endParaRPr sz="1495" dirty="0"/>
          </a:p>
          <a:p>
            <a:pPr marL="48986">
              <a:lnSpc>
                <a:spcPct val="100000"/>
              </a:lnSpc>
              <a:spcBef>
                <a:spcPts val="294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236" dirty="0">
                <a:solidFill>
                  <a:srgbClr val="8F191D"/>
                </a:solidFill>
              </a:rPr>
              <a:t> </a:t>
            </a:r>
            <a:r>
              <a:rPr sz="1495" b="1" dirty="0">
                <a:cs typeface="Arial"/>
              </a:rPr>
              <a:t>Hard</a:t>
            </a:r>
            <a:r>
              <a:rPr sz="1495" b="1" spc="110" dirty="0">
                <a:cs typeface="Arial"/>
              </a:rPr>
              <a:t> </a:t>
            </a:r>
            <a:r>
              <a:rPr sz="1495" b="1" dirty="0">
                <a:cs typeface="Arial"/>
              </a:rPr>
              <a:t>EM</a:t>
            </a:r>
            <a:r>
              <a:rPr sz="1495" dirty="0"/>
              <a:t>: </a:t>
            </a:r>
            <a:r>
              <a:rPr sz="1495" spc="-43" dirty="0"/>
              <a:t>Assigns</a:t>
            </a:r>
            <a:r>
              <a:rPr sz="1495" spc="5" dirty="0"/>
              <a:t> </a:t>
            </a:r>
            <a:r>
              <a:rPr sz="1495" spc="-63" dirty="0"/>
              <a:t>hard</a:t>
            </a:r>
            <a:r>
              <a:rPr sz="1495" spc="5" dirty="0"/>
              <a:t> </a:t>
            </a:r>
            <a:r>
              <a:rPr sz="1495" spc="-10" dirty="0"/>
              <a:t>labels</a:t>
            </a:r>
            <a:endParaRPr sz="1495" dirty="0">
              <a:cs typeface="Arial"/>
            </a:endParaRPr>
          </a:p>
          <a:p>
            <a:pPr marL="48986">
              <a:lnSpc>
                <a:spcPct val="100000"/>
              </a:lnSpc>
              <a:spcBef>
                <a:spcPts val="294"/>
              </a:spcBef>
            </a:pPr>
            <a:r>
              <a:rPr sz="1495" spc="63" dirty="0">
                <a:solidFill>
                  <a:srgbClr val="8F191D"/>
                </a:solidFill>
              </a:rPr>
              <a:t>+</a:t>
            </a:r>
            <a:r>
              <a:rPr sz="1495" spc="188" dirty="0">
                <a:solidFill>
                  <a:srgbClr val="8F191D"/>
                </a:solidFill>
              </a:rPr>
              <a:t> </a:t>
            </a:r>
            <a:r>
              <a:rPr sz="1495" spc="-48" dirty="0"/>
              <a:t>Powerful</a:t>
            </a:r>
            <a:r>
              <a:rPr sz="1495" spc="-24" dirty="0"/>
              <a:t> </a:t>
            </a:r>
            <a:r>
              <a:rPr sz="1495" spc="-72" dirty="0"/>
              <a:t>unsupervised</a:t>
            </a:r>
            <a:r>
              <a:rPr sz="1495" spc="-29" dirty="0"/>
              <a:t> </a:t>
            </a:r>
            <a:r>
              <a:rPr sz="1495" spc="-53" dirty="0"/>
              <a:t>method</a:t>
            </a:r>
            <a:r>
              <a:rPr sz="1495" spc="-34" dirty="0"/>
              <a:t> </a:t>
            </a:r>
            <a:r>
              <a:rPr sz="1495" spc="-82" dirty="0"/>
              <a:t>when</a:t>
            </a:r>
            <a:r>
              <a:rPr sz="1495" spc="-24" dirty="0"/>
              <a:t> </a:t>
            </a:r>
            <a:r>
              <a:rPr sz="1495" spc="-82" dirty="0"/>
              <a:t>used</a:t>
            </a:r>
            <a:r>
              <a:rPr sz="1495" spc="-34" dirty="0"/>
              <a:t> </a:t>
            </a:r>
            <a:r>
              <a:rPr sz="1495" dirty="0"/>
              <a:t>with</a:t>
            </a:r>
            <a:r>
              <a:rPr sz="1495" spc="-24" dirty="0"/>
              <a:t> </a:t>
            </a:r>
            <a:r>
              <a:rPr sz="1495" spc="63" dirty="0"/>
              <a:t>PCA</a:t>
            </a:r>
            <a:endParaRPr sz="1495" dirty="0"/>
          </a:p>
          <a:p>
            <a:pPr marL="101035">
              <a:lnSpc>
                <a:spcPct val="100000"/>
              </a:lnSpc>
              <a:spcBef>
                <a:spcPts val="289"/>
              </a:spcBef>
            </a:pPr>
            <a:r>
              <a:rPr sz="1495" dirty="0">
                <a:solidFill>
                  <a:srgbClr val="8F191D"/>
                </a:solidFill>
                <a:uFill>
                  <a:solidFill>
                    <a:srgbClr val="000000"/>
                  </a:solidFill>
                </a:uFill>
              </a:rPr>
              <a:t>-</a:t>
            </a:r>
            <a:r>
              <a:rPr sz="1495" spc="212" dirty="0">
                <a:solidFill>
                  <a:srgbClr val="8F191D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1495" i="1" dirty="0">
                <a:uFill>
                  <a:solidFill>
                    <a:srgbClr val="000000"/>
                  </a:solidFill>
                </a:uFill>
                <a:cs typeface="Candara Light"/>
              </a:rPr>
              <a:t>k</a:t>
            </a:r>
            <a:r>
              <a:rPr sz="1495" i="1" spc="251" dirty="0">
                <a:uFill>
                  <a:solidFill>
                    <a:srgbClr val="000000"/>
                  </a:solidFill>
                </a:uFill>
                <a:cs typeface="Candara Light"/>
              </a:rPr>
              <a:t> </a:t>
            </a:r>
            <a:r>
              <a:rPr sz="1495" spc="-68" dirty="0">
                <a:uFill>
                  <a:solidFill>
                    <a:srgbClr val="000000"/>
                  </a:solidFill>
                </a:uFill>
              </a:rPr>
              <a:t>has</a:t>
            </a:r>
            <a:r>
              <a:rPr sz="1495" spc="-14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495" dirty="0">
                <a:uFill>
                  <a:solidFill>
                    <a:srgbClr val="000000"/>
                  </a:solidFill>
                </a:uFill>
              </a:rPr>
              <a:t>to</a:t>
            </a:r>
            <a:r>
              <a:rPr sz="1495" spc="-1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495" spc="-29" dirty="0">
                <a:uFill>
                  <a:solidFill>
                    <a:srgbClr val="000000"/>
                  </a:solidFill>
                </a:uFill>
              </a:rPr>
              <a:t>be</a:t>
            </a:r>
            <a:r>
              <a:rPr sz="1495" spc="-19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495" spc="-92" dirty="0">
                <a:uFill>
                  <a:solidFill>
                    <a:srgbClr val="000000"/>
                  </a:solidFill>
                </a:uFill>
              </a:rPr>
              <a:t>pre-</a:t>
            </a:r>
            <a:r>
              <a:rPr sz="1495" spc="-72" dirty="0">
                <a:uFill>
                  <a:solidFill>
                    <a:srgbClr val="000000"/>
                  </a:solidFill>
                </a:uFill>
              </a:rPr>
              <a:t>selected;</a:t>
            </a:r>
            <a:r>
              <a:rPr sz="1495" spc="-1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1495" spc="-43" dirty="0">
                <a:uFill>
                  <a:solidFill>
                    <a:srgbClr val="000000"/>
                  </a:solidFill>
                </a:uFill>
              </a:rPr>
              <a:t>Se</a:t>
            </a:r>
            <a:r>
              <a:rPr sz="1495" spc="-43" dirty="0"/>
              <a:t>nsitive</a:t>
            </a:r>
            <a:r>
              <a:rPr sz="1495" spc="-10" dirty="0"/>
              <a:t> </a:t>
            </a:r>
            <a:r>
              <a:rPr sz="1495" dirty="0"/>
              <a:t>to</a:t>
            </a:r>
            <a:r>
              <a:rPr sz="1495" spc="-14" dirty="0"/>
              <a:t> </a:t>
            </a:r>
            <a:r>
              <a:rPr sz="1495" spc="-10" dirty="0" smtClean="0"/>
              <a:t>initialization</a:t>
            </a:r>
            <a:endParaRPr sz="1495" dirty="0">
              <a:cs typeface="Candara Light"/>
            </a:endParaRPr>
          </a:p>
          <a:p>
            <a:pPr marL="321474">
              <a:lnSpc>
                <a:spcPct val="100000"/>
              </a:lnSpc>
              <a:spcBef>
                <a:spcPts val="82"/>
              </a:spcBef>
            </a:pPr>
            <a:endParaRPr lang="en-US" sz="1302" baseline="27777" dirty="0"/>
          </a:p>
          <a:p>
            <a:pPr marL="184846" indent="0">
              <a:lnSpc>
                <a:spcPct val="100000"/>
              </a:lnSpc>
              <a:spcBef>
                <a:spcPts val="82"/>
              </a:spcBef>
              <a:buNone/>
            </a:pPr>
            <a:endParaRPr lang="en-US" sz="1302" baseline="27777" dirty="0"/>
          </a:p>
          <a:p>
            <a:pPr marL="184846" indent="0">
              <a:lnSpc>
                <a:spcPct val="100000"/>
              </a:lnSpc>
              <a:spcBef>
                <a:spcPts val="82"/>
              </a:spcBef>
              <a:buNone/>
            </a:pPr>
            <a:r>
              <a:rPr sz="1302" baseline="27777" dirty="0"/>
              <a:t>5</a:t>
            </a:r>
            <a:r>
              <a:rPr sz="1254" dirty="0">
                <a:cs typeface="Arial"/>
              </a:rPr>
              <a:t>Fig.</a:t>
            </a:r>
            <a:r>
              <a:rPr sz="1254" spc="96" dirty="0">
                <a:cs typeface="Arial"/>
              </a:rPr>
              <a:t> </a:t>
            </a:r>
            <a:r>
              <a:rPr sz="1254" dirty="0">
                <a:cs typeface="Arial"/>
              </a:rPr>
              <a:t>9.5</a:t>
            </a:r>
            <a:r>
              <a:rPr sz="1254" spc="-14" dirty="0">
                <a:cs typeface="Arial"/>
              </a:rPr>
              <a:t> </a:t>
            </a:r>
            <a:r>
              <a:rPr sz="1254" dirty="0">
                <a:cs typeface="Arial"/>
              </a:rPr>
              <a:t>from</a:t>
            </a:r>
            <a:r>
              <a:rPr sz="1254" spc="-14" dirty="0">
                <a:cs typeface="Arial"/>
              </a:rPr>
              <a:t> </a:t>
            </a:r>
            <a:r>
              <a:rPr sz="1254" spc="-34" dirty="0">
                <a:cs typeface="Arial"/>
              </a:rPr>
              <a:t>Christopher</a:t>
            </a:r>
            <a:r>
              <a:rPr sz="1254" spc="-14" dirty="0">
                <a:cs typeface="Arial"/>
              </a:rPr>
              <a:t> </a:t>
            </a:r>
            <a:r>
              <a:rPr sz="1254" spc="-29" dirty="0">
                <a:cs typeface="Arial"/>
              </a:rPr>
              <a:t>Bishop,</a:t>
            </a:r>
            <a:r>
              <a:rPr sz="1254" spc="-14" dirty="0">
                <a:cs typeface="Arial"/>
              </a:rPr>
              <a:t> </a:t>
            </a:r>
            <a:r>
              <a:rPr sz="1254" spc="-19" dirty="0">
                <a:cs typeface="Arial"/>
              </a:rPr>
              <a:t>PRML</a:t>
            </a:r>
            <a:endParaRPr sz="1254" dirty="0"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1336" y="977410"/>
            <a:ext cx="3941329" cy="12192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38800" y="4476750"/>
            <a:ext cx="2156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b="1" dirty="0">
                <a:latin typeface="Helvetica" pitchFamily="2" charset="0"/>
                <a:cs typeface="Arial"/>
              </a:rPr>
              <a:t>How</a:t>
            </a:r>
            <a:r>
              <a:rPr lang="en-US" b="1" spc="-40" dirty="0">
                <a:latin typeface="Helvetica" pitchFamily="2" charset="0"/>
                <a:cs typeface="Arial"/>
              </a:rPr>
              <a:t> </a:t>
            </a:r>
            <a:r>
              <a:rPr lang="en-US" b="1" dirty="0">
                <a:latin typeface="Helvetica" pitchFamily="2" charset="0"/>
                <a:cs typeface="Arial"/>
              </a:rPr>
              <a:t>to</a:t>
            </a:r>
            <a:r>
              <a:rPr lang="en-US" b="1" spc="-35" dirty="0">
                <a:latin typeface="Helvetica" pitchFamily="2" charset="0"/>
                <a:cs typeface="Arial"/>
              </a:rPr>
              <a:t> </a:t>
            </a:r>
            <a:r>
              <a:rPr lang="en-US" b="1" dirty="0">
                <a:latin typeface="Helvetica" pitchFamily="2" charset="0"/>
                <a:cs typeface="Arial"/>
              </a:rPr>
              <a:t>choose</a:t>
            </a:r>
            <a:r>
              <a:rPr lang="en-US" b="1" spc="-35" dirty="0">
                <a:latin typeface="Helvetica" pitchFamily="2" charset="0"/>
                <a:cs typeface="Arial"/>
              </a:rPr>
              <a:t> </a:t>
            </a:r>
            <a:r>
              <a:rPr lang="en-US" b="1" spc="-25" dirty="0">
                <a:latin typeface="Helvetica" pitchFamily="2" charset="0"/>
                <a:cs typeface="Arial"/>
              </a:rPr>
              <a:t>k?</a:t>
            </a:r>
            <a:endParaRPr lang="en-US" dirty="0">
              <a:latin typeface="Helvetica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14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</a:t>
            </a:r>
            <a:r>
              <a:rPr spc="-35" dirty="0"/>
              <a:t> </a:t>
            </a:r>
            <a:r>
              <a:rPr dirty="0"/>
              <a:t>Selection</a:t>
            </a:r>
            <a:r>
              <a:rPr spc="-30" dirty="0"/>
              <a:t> </a:t>
            </a:r>
            <a:r>
              <a:rPr dirty="0"/>
              <a:t>&amp;</a:t>
            </a:r>
            <a:r>
              <a:rPr spc="-25" dirty="0"/>
              <a:t> </a:t>
            </a:r>
            <a:r>
              <a:rPr spc="-10" dirty="0"/>
              <a:t>Validation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</a:t>
            </a:r>
            <a:r>
              <a:rPr spc="-35" dirty="0"/>
              <a:t> </a:t>
            </a:r>
            <a:r>
              <a:rPr dirty="0"/>
              <a:t>Selection</a:t>
            </a:r>
            <a:r>
              <a:rPr spc="-30" dirty="0"/>
              <a:t> </a:t>
            </a:r>
            <a:r>
              <a:rPr dirty="0"/>
              <a:t>&amp;</a:t>
            </a:r>
            <a:r>
              <a:rPr spc="-25" dirty="0"/>
              <a:t> </a:t>
            </a:r>
            <a:r>
              <a:rPr spc="-10" dirty="0"/>
              <a:t>Validation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492" y="1661706"/>
            <a:ext cx="302895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Helvetica" pitchFamily="2" charset="0"/>
                <a:cs typeface="Arial"/>
              </a:rPr>
              <a:t>How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avoid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Overfitting</a:t>
            </a:r>
            <a:endParaRPr sz="1800" dirty="0">
              <a:latin typeface="Helvetica" pitchFamily="2" charset="0"/>
              <a:cs typeface="Arial"/>
            </a:endParaRPr>
          </a:p>
          <a:p>
            <a:pPr marL="348615" marR="5080" indent="-336550">
              <a:lnSpc>
                <a:spcPct val="100699"/>
              </a:lnSpc>
              <a:buSzPct val="77777"/>
              <a:buChar char="●"/>
              <a:tabLst>
                <a:tab pos="34861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How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pick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models</a:t>
            </a:r>
            <a:r>
              <a:rPr sz="1800" spc="-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based </a:t>
            </a:r>
            <a:r>
              <a:rPr sz="1800" dirty="0">
                <a:latin typeface="Helvetica" pitchFamily="2" charset="0"/>
                <a:cs typeface="Arial"/>
              </a:rPr>
              <a:t>on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error</a:t>
            </a:r>
            <a:endParaRPr sz="1800" dirty="0">
              <a:latin typeface="Helvetica" pitchFamily="2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0205" y="1746339"/>
            <a:ext cx="4156095" cy="1951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Validation</a:t>
            </a:r>
            <a:r>
              <a:rPr spc="-55" dirty="0"/>
              <a:t> </a:t>
            </a:r>
            <a:r>
              <a:rPr dirty="0"/>
              <a:t>Set</a:t>
            </a:r>
            <a:r>
              <a:rPr spc="-45" dirty="0"/>
              <a:t> </a:t>
            </a:r>
            <a:r>
              <a:rPr dirty="0"/>
              <a:t>comes</a:t>
            </a:r>
            <a:r>
              <a:rPr spc="-4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rescue</a:t>
            </a:r>
          </a:p>
        </p:txBody>
      </p:sp>
      <p:sp>
        <p:nvSpPr>
          <p:cNvPr id="3" name="object 3"/>
          <p:cNvSpPr/>
          <p:nvPr/>
        </p:nvSpPr>
        <p:spPr>
          <a:xfrm>
            <a:off x="1496550" y="1729025"/>
            <a:ext cx="5775960" cy="683260"/>
          </a:xfrm>
          <a:custGeom>
            <a:avLst/>
            <a:gdLst/>
            <a:ahLst/>
            <a:cxnLst/>
            <a:rect l="l" t="t" r="r" b="b"/>
            <a:pathLst>
              <a:path w="5775959" h="683260">
                <a:moveTo>
                  <a:pt x="5775599" y="682799"/>
                </a:moveTo>
                <a:lnTo>
                  <a:pt x="0" y="682799"/>
                </a:lnTo>
                <a:lnTo>
                  <a:pt x="0" y="0"/>
                </a:lnTo>
                <a:lnTo>
                  <a:pt x="5775599" y="0"/>
                </a:lnTo>
                <a:lnTo>
                  <a:pt x="5775599" y="6827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6550" y="1729025"/>
            <a:ext cx="4148454" cy="683260"/>
          </a:xfrm>
          <a:prstGeom prst="rect">
            <a:avLst/>
          </a:prstGeom>
          <a:solidFill>
            <a:srgbClr val="EEECE1"/>
          </a:solidFill>
          <a:ln w="9524">
            <a:solidFill>
              <a:srgbClr val="1F497D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0"/>
              </a:spcBef>
            </a:pPr>
            <a:endParaRPr sz="1400">
              <a:latin typeface="Times New Roman"/>
              <a:cs typeface="Times New Roman"/>
            </a:endParaRPr>
          </a:p>
          <a:p>
            <a:pPr marL="732155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Training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4774" y="1729025"/>
            <a:ext cx="1627505" cy="683260"/>
          </a:xfrm>
          <a:prstGeom prst="rect">
            <a:avLst/>
          </a:prstGeom>
          <a:solidFill>
            <a:srgbClr val="4A86E7"/>
          </a:solidFill>
          <a:ln w="9649">
            <a:solidFill>
              <a:srgbClr val="1F497D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65"/>
              </a:spcBef>
            </a:pPr>
            <a:endParaRPr sz="1400">
              <a:latin typeface="Times New Roman"/>
              <a:cs typeface="Times New Roman"/>
            </a:endParaRPr>
          </a:p>
          <a:p>
            <a:pPr marL="86995" algn="ctr">
              <a:lnSpc>
                <a:spcPct val="100000"/>
              </a:lnSpc>
            </a:pPr>
            <a:r>
              <a:rPr sz="1400" b="1" spc="-20" dirty="0">
                <a:latin typeface="Arial"/>
                <a:cs typeface="Arial"/>
              </a:rPr>
              <a:t>Test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Validation</a:t>
            </a:r>
            <a:r>
              <a:rPr spc="-55" dirty="0"/>
              <a:t> </a:t>
            </a:r>
            <a:r>
              <a:rPr dirty="0"/>
              <a:t>Set</a:t>
            </a:r>
            <a:r>
              <a:rPr spc="-45" dirty="0"/>
              <a:t> </a:t>
            </a:r>
            <a:r>
              <a:rPr dirty="0"/>
              <a:t>comes</a:t>
            </a:r>
            <a:r>
              <a:rPr spc="-4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rescue</a:t>
            </a:r>
          </a:p>
        </p:txBody>
      </p:sp>
      <p:sp>
        <p:nvSpPr>
          <p:cNvPr id="3" name="object 3"/>
          <p:cNvSpPr/>
          <p:nvPr/>
        </p:nvSpPr>
        <p:spPr>
          <a:xfrm>
            <a:off x="1496550" y="1729025"/>
            <a:ext cx="5775960" cy="683260"/>
          </a:xfrm>
          <a:custGeom>
            <a:avLst/>
            <a:gdLst/>
            <a:ahLst/>
            <a:cxnLst/>
            <a:rect l="l" t="t" r="r" b="b"/>
            <a:pathLst>
              <a:path w="5775959" h="683260">
                <a:moveTo>
                  <a:pt x="5775599" y="682799"/>
                </a:moveTo>
                <a:lnTo>
                  <a:pt x="0" y="682799"/>
                </a:lnTo>
                <a:lnTo>
                  <a:pt x="0" y="0"/>
                </a:lnTo>
                <a:lnTo>
                  <a:pt x="5775599" y="0"/>
                </a:lnTo>
                <a:lnTo>
                  <a:pt x="5775599" y="6827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6550" y="1729025"/>
            <a:ext cx="4148454" cy="683260"/>
          </a:xfrm>
          <a:prstGeom prst="rect">
            <a:avLst/>
          </a:prstGeom>
          <a:solidFill>
            <a:srgbClr val="EEECE1"/>
          </a:solidFill>
          <a:ln w="9524">
            <a:solidFill>
              <a:srgbClr val="1F497D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0"/>
              </a:spcBef>
            </a:pPr>
            <a:endParaRPr sz="1400">
              <a:latin typeface="Times New Roman"/>
              <a:cs typeface="Times New Roman"/>
            </a:endParaRPr>
          </a:p>
          <a:p>
            <a:pPr marL="732155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Training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4774" y="1729025"/>
            <a:ext cx="1627505" cy="683260"/>
          </a:xfrm>
          <a:prstGeom prst="rect">
            <a:avLst/>
          </a:prstGeom>
          <a:solidFill>
            <a:srgbClr val="4A86E7"/>
          </a:solidFill>
          <a:ln w="9649">
            <a:solidFill>
              <a:srgbClr val="1F497D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65"/>
              </a:spcBef>
            </a:pPr>
            <a:endParaRPr sz="1400">
              <a:latin typeface="Times New Roman"/>
              <a:cs typeface="Times New Roman"/>
            </a:endParaRPr>
          </a:p>
          <a:p>
            <a:pPr marL="86995" algn="ctr">
              <a:lnSpc>
                <a:spcPct val="100000"/>
              </a:lnSpc>
            </a:pPr>
            <a:r>
              <a:rPr sz="1400" b="1" spc="-20" dirty="0">
                <a:latin typeface="Arial"/>
                <a:cs typeface="Arial"/>
              </a:rPr>
              <a:t>Test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91725" y="3248262"/>
          <a:ext cx="5775960" cy="68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2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3215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Training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9560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Validation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4A8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Validation</a:t>
            </a:r>
            <a:r>
              <a:rPr spc="-55" dirty="0"/>
              <a:t> </a:t>
            </a:r>
            <a:r>
              <a:rPr dirty="0"/>
              <a:t>Set</a:t>
            </a:r>
            <a:r>
              <a:rPr spc="-45" dirty="0"/>
              <a:t> </a:t>
            </a:r>
            <a:r>
              <a:rPr dirty="0"/>
              <a:t>comes</a:t>
            </a:r>
            <a:r>
              <a:rPr spc="-40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" dirty="0"/>
              <a:t>rescue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91725" y="3248262"/>
          <a:ext cx="5775960" cy="68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2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3215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Training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9560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Validation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4A8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64900" y="1279137"/>
            <a:ext cx="3712845" cy="1741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335915">
              <a:lnSpc>
                <a:spcPts val="1664"/>
              </a:lnSpc>
              <a:spcBef>
                <a:spcPts val="10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Helvetica" pitchFamily="2" charset="0"/>
                <a:cs typeface="Arial"/>
              </a:rPr>
              <a:t>Training</a:t>
            </a:r>
            <a:r>
              <a:rPr sz="1400" spc="-4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data</a:t>
            </a:r>
            <a:r>
              <a:rPr sz="1400" spc="-4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for</a:t>
            </a:r>
            <a:r>
              <a:rPr sz="1400" spc="-35" dirty="0">
                <a:latin typeface="Helvetica" pitchFamily="2" charset="0"/>
                <a:cs typeface="Arial"/>
              </a:rPr>
              <a:t> </a:t>
            </a:r>
            <a:r>
              <a:rPr sz="1400" spc="-10" dirty="0">
                <a:latin typeface="Helvetica" pitchFamily="2" charset="0"/>
                <a:cs typeface="Arial"/>
              </a:rPr>
              <a:t>training</a:t>
            </a:r>
            <a:endParaRPr sz="14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ts val="165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Helvetica" pitchFamily="2" charset="0"/>
                <a:cs typeface="Arial"/>
              </a:rPr>
              <a:t>Validation</a:t>
            </a:r>
            <a:r>
              <a:rPr sz="1400" spc="-3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data</a:t>
            </a:r>
            <a:r>
              <a:rPr sz="1400" spc="-25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for</a:t>
            </a:r>
            <a:r>
              <a:rPr sz="1400" spc="-3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model</a:t>
            </a:r>
            <a:r>
              <a:rPr sz="1400" spc="-25" dirty="0">
                <a:latin typeface="Helvetica" pitchFamily="2" charset="0"/>
                <a:cs typeface="Arial"/>
              </a:rPr>
              <a:t> </a:t>
            </a:r>
            <a:r>
              <a:rPr sz="1400" spc="-10" dirty="0">
                <a:latin typeface="Helvetica" pitchFamily="2" charset="0"/>
                <a:cs typeface="Arial"/>
              </a:rPr>
              <a:t>selection</a:t>
            </a:r>
            <a:endParaRPr sz="14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ts val="165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Helvetica" pitchFamily="2" charset="0"/>
                <a:cs typeface="Arial"/>
              </a:rPr>
              <a:t>Hyper-parameters</a:t>
            </a:r>
            <a:r>
              <a:rPr sz="1400" spc="-3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can</a:t>
            </a:r>
            <a:r>
              <a:rPr sz="1400" spc="-2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be</a:t>
            </a:r>
            <a:r>
              <a:rPr sz="1400" spc="-15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selected</a:t>
            </a:r>
            <a:r>
              <a:rPr sz="1400" spc="-2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with</a:t>
            </a:r>
            <a:r>
              <a:rPr sz="1400" spc="-15" dirty="0">
                <a:latin typeface="Helvetica" pitchFamily="2" charset="0"/>
                <a:cs typeface="Arial"/>
              </a:rPr>
              <a:t> </a:t>
            </a:r>
            <a:r>
              <a:rPr sz="1400" spc="-35" dirty="0">
                <a:latin typeface="Helvetica" pitchFamily="2" charset="0"/>
                <a:cs typeface="Arial"/>
              </a:rPr>
              <a:t>it</a:t>
            </a:r>
            <a:endParaRPr sz="14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ts val="1664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Helvetica" pitchFamily="2" charset="0"/>
                <a:cs typeface="Arial"/>
              </a:rPr>
              <a:t>Rule</a:t>
            </a:r>
            <a:r>
              <a:rPr sz="1400" spc="-2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of</a:t>
            </a:r>
            <a:r>
              <a:rPr sz="1400" spc="-1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thumb:</a:t>
            </a:r>
            <a:r>
              <a:rPr sz="1400" spc="-10" dirty="0">
                <a:latin typeface="Helvetica" pitchFamily="2" charset="0"/>
                <a:cs typeface="Arial"/>
              </a:rPr>
              <a:t> 60-20-</a:t>
            </a:r>
            <a:r>
              <a:rPr sz="1400" spc="-25" dirty="0">
                <a:latin typeface="Helvetica" pitchFamily="2" charset="0"/>
                <a:cs typeface="Arial"/>
              </a:rPr>
              <a:t>20</a:t>
            </a:r>
            <a:endParaRPr sz="1400" dirty="0">
              <a:latin typeface="Helvetica" pitchFamily="2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400" dirty="0">
              <a:latin typeface="Helvetica" pitchFamily="2" charset="0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10" dirty="0">
                <a:latin typeface="Helvetica" pitchFamily="2" charset="0"/>
                <a:cs typeface="Arial"/>
              </a:rPr>
              <a:t>Consequences:</a:t>
            </a:r>
            <a:endParaRPr sz="14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ts val="165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Helvetica" pitchFamily="2" charset="0"/>
                <a:cs typeface="Arial"/>
              </a:rPr>
              <a:t>Reduction</a:t>
            </a:r>
            <a:r>
              <a:rPr sz="1400" spc="-35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in</a:t>
            </a:r>
            <a:r>
              <a:rPr sz="1400" spc="-30" dirty="0">
                <a:latin typeface="Helvetica" pitchFamily="2" charset="0"/>
                <a:cs typeface="Arial"/>
              </a:rPr>
              <a:t> </a:t>
            </a:r>
            <a:r>
              <a:rPr sz="1400" dirty="0">
                <a:latin typeface="Helvetica" pitchFamily="2" charset="0"/>
                <a:cs typeface="Arial"/>
              </a:rPr>
              <a:t>training</a:t>
            </a:r>
            <a:r>
              <a:rPr sz="1400" spc="-30" dirty="0">
                <a:latin typeface="Helvetica" pitchFamily="2" charset="0"/>
                <a:cs typeface="Arial"/>
              </a:rPr>
              <a:t> </a:t>
            </a:r>
            <a:r>
              <a:rPr sz="1400" spc="-20" dirty="0">
                <a:latin typeface="Helvetica" pitchFamily="2" charset="0"/>
                <a:cs typeface="Arial"/>
              </a:rPr>
              <a:t>data</a:t>
            </a:r>
            <a:endParaRPr sz="1400" dirty="0">
              <a:latin typeface="Helvetica" pitchFamily="2" charset="0"/>
              <a:cs typeface="Arial"/>
            </a:endParaRPr>
          </a:p>
          <a:p>
            <a:pPr marL="469265" indent="-335915">
              <a:lnSpc>
                <a:spcPts val="1664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Helvetica" pitchFamily="2" charset="0"/>
                <a:cs typeface="Arial"/>
              </a:rPr>
              <a:t>Computational</a:t>
            </a:r>
            <a:r>
              <a:rPr sz="1400" spc="-65" dirty="0">
                <a:latin typeface="Helvetica" pitchFamily="2" charset="0"/>
                <a:cs typeface="Arial"/>
              </a:rPr>
              <a:t> </a:t>
            </a:r>
            <a:r>
              <a:rPr sz="1400" spc="-10" dirty="0">
                <a:latin typeface="Helvetica" pitchFamily="2" charset="0"/>
                <a:cs typeface="Arial"/>
              </a:rPr>
              <a:t>overhead</a:t>
            </a:r>
            <a:endParaRPr sz="1400" dirty="0">
              <a:latin typeface="Helvetica" pitchFamily="2" charset="0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8431" y="1314503"/>
            <a:ext cx="2283289" cy="1694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Cross-</a:t>
            </a:r>
            <a:r>
              <a:rPr dirty="0"/>
              <a:t>validation</a:t>
            </a:r>
            <a:r>
              <a:rPr spc="-25" dirty="0"/>
              <a:t> </a:t>
            </a:r>
            <a:r>
              <a:rPr dirty="0"/>
              <a:t>gives</a:t>
            </a:r>
            <a:r>
              <a:rPr spc="-20" dirty="0"/>
              <a:t> </a:t>
            </a:r>
            <a:r>
              <a:rPr dirty="0"/>
              <a:t>more</a:t>
            </a:r>
            <a:r>
              <a:rPr spc="-20" dirty="0"/>
              <a:t> </a:t>
            </a:r>
            <a:r>
              <a:rPr dirty="0"/>
              <a:t>training</a:t>
            </a:r>
            <a:r>
              <a:rPr spc="-20" dirty="0"/>
              <a:t> 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1699" y="1210324"/>
            <a:ext cx="6701790" cy="648970"/>
          </a:xfrm>
          <a:prstGeom prst="rect">
            <a:avLst/>
          </a:prstGeom>
          <a:solidFill>
            <a:srgbClr val="EEECE1"/>
          </a:solidFill>
          <a:ln w="9524">
            <a:solidFill>
              <a:srgbClr val="1F497D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5"/>
              </a:spcBef>
            </a:pPr>
            <a:endParaRPr sz="1400">
              <a:latin typeface="Times New Roman"/>
              <a:cs typeface="Times New Roman"/>
            </a:endParaRPr>
          </a:p>
          <a:p>
            <a:pPr marR="342900" algn="ctr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All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Cross-</a:t>
            </a:r>
            <a:r>
              <a:rPr dirty="0"/>
              <a:t>validation</a:t>
            </a:r>
            <a:r>
              <a:rPr spc="-25" dirty="0"/>
              <a:t> </a:t>
            </a:r>
            <a:r>
              <a:rPr dirty="0"/>
              <a:t>gives</a:t>
            </a:r>
            <a:r>
              <a:rPr spc="-20" dirty="0"/>
              <a:t> </a:t>
            </a:r>
            <a:r>
              <a:rPr dirty="0"/>
              <a:t>more</a:t>
            </a:r>
            <a:r>
              <a:rPr spc="-20" dirty="0"/>
              <a:t> </a:t>
            </a:r>
            <a:r>
              <a:rPr dirty="0"/>
              <a:t>training</a:t>
            </a:r>
            <a:r>
              <a:rPr spc="-20" dirty="0"/>
              <a:t> 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44612" y="1898462"/>
            <a:ext cx="1637030" cy="658495"/>
            <a:chOff x="4344612" y="1898462"/>
            <a:chExt cx="1637030" cy="658495"/>
          </a:xfrm>
        </p:grpSpPr>
        <p:sp>
          <p:nvSpPr>
            <p:cNvPr id="4" name="object 4"/>
            <p:cNvSpPr/>
            <p:nvPr/>
          </p:nvSpPr>
          <p:spPr>
            <a:xfrm>
              <a:off x="4349374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49374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48062" y="1924612"/>
            <a:ext cx="1637030" cy="658495"/>
            <a:chOff x="948062" y="1924612"/>
            <a:chExt cx="1637030" cy="658495"/>
          </a:xfrm>
        </p:grpSpPr>
        <p:sp>
          <p:nvSpPr>
            <p:cNvPr id="7" name="object 7"/>
            <p:cNvSpPr/>
            <p:nvPr/>
          </p:nvSpPr>
          <p:spPr>
            <a:xfrm>
              <a:off x="95282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282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640912" y="1924612"/>
            <a:ext cx="1637030" cy="658495"/>
            <a:chOff x="2640912" y="1924612"/>
            <a:chExt cx="1637030" cy="658495"/>
          </a:xfrm>
        </p:grpSpPr>
        <p:sp>
          <p:nvSpPr>
            <p:cNvPr id="10" name="object 10"/>
            <p:cNvSpPr/>
            <p:nvPr/>
          </p:nvSpPr>
          <p:spPr>
            <a:xfrm>
              <a:off x="264567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4567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46937" y="1205562"/>
          <a:ext cx="6701790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3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34290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data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EEEC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68935">
                        <a:lnSpc>
                          <a:spcPct val="100000"/>
                        </a:lnSpc>
                        <a:tabLst>
                          <a:tab pos="2045335" algn="l"/>
                          <a:tab pos="3874135" algn="l"/>
                        </a:tabLst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	Fold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	Fold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Fold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9525">
                      <a:solidFill>
                        <a:srgbClr val="1F497D"/>
                      </a:solidFill>
                      <a:prstDash val="solid"/>
                    </a:lnL>
                    <a:lnR w="9525">
                      <a:solidFill>
                        <a:srgbClr val="1F497D"/>
                      </a:solidFill>
                      <a:prstDash val="solid"/>
                    </a:lnR>
                    <a:lnT w="9525">
                      <a:solidFill>
                        <a:srgbClr val="1F497D"/>
                      </a:solidFill>
                      <a:prstDash val="solid"/>
                    </a:lnT>
                    <a:lnB w="9525">
                      <a:solidFill>
                        <a:srgbClr val="1F497D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8001799" y="1196999"/>
            <a:ext cx="653415" cy="247015"/>
          </a:xfrm>
          <a:prstGeom prst="rect">
            <a:avLst/>
          </a:prstGeom>
          <a:solidFill>
            <a:srgbClr val="4A86E7"/>
          </a:solidFill>
          <a:ln w="9524">
            <a:solidFill>
              <a:srgbClr val="1F497D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65"/>
              </a:spcBef>
            </a:pPr>
            <a:r>
              <a:rPr sz="1000" b="1" spc="-10" dirty="0">
                <a:latin typeface="Arial"/>
                <a:cs typeface="Arial"/>
              </a:rPr>
              <a:t>Train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01799" y="1501799"/>
            <a:ext cx="653415" cy="247015"/>
          </a:xfrm>
          <a:prstGeom prst="rect">
            <a:avLst/>
          </a:prstGeom>
          <a:solidFill>
            <a:srgbClr val="6AA84F"/>
          </a:solidFill>
          <a:ln w="9524">
            <a:solidFill>
              <a:srgbClr val="1F497D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65"/>
              </a:spcBef>
            </a:pPr>
            <a:r>
              <a:rPr sz="1000" b="1" spc="-20" dirty="0">
                <a:latin typeface="Arial"/>
                <a:cs typeface="Arial"/>
              </a:rPr>
              <a:t>Test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Cross-</a:t>
            </a:r>
            <a:r>
              <a:rPr dirty="0"/>
              <a:t>validation</a:t>
            </a:r>
            <a:r>
              <a:rPr spc="-25" dirty="0"/>
              <a:t> </a:t>
            </a:r>
            <a:r>
              <a:rPr dirty="0"/>
              <a:t>gives</a:t>
            </a:r>
            <a:r>
              <a:rPr spc="-20" dirty="0"/>
              <a:t> </a:t>
            </a:r>
            <a:r>
              <a:rPr dirty="0"/>
              <a:t>more</a:t>
            </a:r>
            <a:r>
              <a:rPr spc="-20" dirty="0"/>
              <a:t> </a:t>
            </a:r>
            <a:r>
              <a:rPr dirty="0"/>
              <a:t>training</a:t>
            </a:r>
            <a:r>
              <a:rPr spc="-20" dirty="0"/>
              <a:t> 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46937" y="1205562"/>
            <a:ext cx="6711315" cy="1351280"/>
            <a:chOff x="946937" y="1205562"/>
            <a:chExt cx="6711315" cy="1351280"/>
          </a:xfrm>
        </p:grpSpPr>
        <p:sp>
          <p:nvSpPr>
            <p:cNvPr id="4" name="object 4"/>
            <p:cNvSpPr/>
            <p:nvPr/>
          </p:nvSpPr>
          <p:spPr>
            <a:xfrm>
              <a:off x="6025775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25775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49375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49375" y="1903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1699" y="1210324"/>
              <a:ext cx="6701790" cy="648970"/>
            </a:xfrm>
            <a:custGeom>
              <a:avLst/>
              <a:gdLst/>
              <a:ahLst/>
              <a:cxnLst/>
              <a:rect l="l" t="t" r="r" b="b"/>
              <a:pathLst>
                <a:path w="6701790" h="648969">
                  <a:moveTo>
                    <a:pt x="67016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6701699" y="0"/>
                  </a:lnTo>
                  <a:lnTo>
                    <a:pt x="6701699" y="6485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1699" y="1210324"/>
              <a:ext cx="6701790" cy="648970"/>
            </a:xfrm>
            <a:custGeom>
              <a:avLst/>
              <a:gdLst/>
              <a:ahLst/>
              <a:cxnLst/>
              <a:rect l="l" t="t" r="r" b="b"/>
              <a:pathLst>
                <a:path w="6701790" h="648969">
                  <a:moveTo>
                    <a:pt x="0" y="0"/>
                  </a:moveTo>
                  <a:lnTo>
                    <a:pt x="6701699" y="0"/>
                  </a:lnTo>
                  <a:lnTo>
                    <a:pt x="67016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48062" y="1924612"/>
            <a:ext cx="1637030" cy="658495"/>
            <a:chOff x="948062" y="1924612"/>
            <a:chExt cx="1637030" cy="658495"/>
          </a:xfrm>
        </p:grpSpPr>
        <p:sp>
          <p:nvSpPr>
            <p:cNvPr id="11" name="object 11"/>
            <p:cNvSpPr/>
            <p:nvPr/>
          </p:nvSpPr>
          <p:spPr>
            <a:xfrm>
              <a:off x="95282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282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640912" y="1924612"/>
            <a:ext cx="1637030" cy="658495"/>
            <a:chOff x="2640912" y="1924612"/>
            <a:chExt cx="1637030" cy="658495"/>
          </a:xfrm>
        </p:grpSpPr>
        <p:sp>
          <p:nvSpPr>
            <p:cNvPr id="14" name="object 14"/>
            <p:cNvSpPr/>
            <p:nvPr/>
          </p:nvSpPr>
          <p:spPr>
            <a:xfrm>
              <a:off x="264567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45674" y="1929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69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635700" y="1446238"/>
            <a:ext cx="982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All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8050" y="2143663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84450" y="2143663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13250" y="2143663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13450" y="2143663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344612" y="2660462"/>
            <a:ext cx="3313429" cy="658495"/>
            <a:chOff x="4344612" y="2660462"/>
            <a:chExt cx="3313429" cy="658495"/>
          </a:xfrm>
        </p:grpSpPr>
        <p:sp>
          <p:nvSpPr>
            <p:cNvPr id="22" name="object 22"/>
            <p:cNvSpPr/>
            <p:nvPr/>
          </p:nvSpPr>
          <p:spPr>
            <a:xfrm>
              <a:off x="6025774" y="2665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5774" y="2665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49374" y="2665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49374" y="2665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48062" y="2686612"/>
            <a:ext cx="1637030" cy="658495"/>
            <a:chOff x="948062" y="2686612"/>
            <a:chExt cx="1637030" cy="658495"/>
          </a:xfrm>
        </p:grpSpPr>
        <p:sp>
          <p:nvSpPr>
            <p:cNvPr id="27" name="object 27"/>
            <p:cNvSpPr/>
            <p:nvPr/>
          </p:nvSpPr>
          <p:spPr>
            <a:xfrm>
              <a:off x="952824" y="2691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52824" y="2691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40912" y="2686612"/>
            <a:ext cx="1637030" cy="658495"/>
            <a:chOff x="2640912" y="2686612"/>
            <a:chExt cx="1637030" cy="658495"/>
          </a:xfrm>
        </p:grpSpPr>
        <p:sp>
          <p:nvSpPr>
            <p:cNvPr id="30" name="object 30"/>
            <p:cNvSpPr/>
            <p:nvPr/>
          </p:nvSpPr>
          <p:spPr>
            <a:xfrm>
              <a:off x="2645674" y="2691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45674" y="2691375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08050" y="2905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84450" y="2905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13250" y="2905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13450" y="2905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344612" y="3422462"/>
            <a:ext cx="3313429" cy="658495"/>
            <a:chOff x="4344612" y="3422462"/>
            <a:chExt cx="3313429" cy="658495"/>
          </a:xfrm>
        </p:grpSpPr>
        <p:sp>
          <p:nvSpPr>
            <p:cNvPr id="37" name="object 37"/>
            <p:cNvSpPr/>
            <p:nvPr/>
          </p:nvSpPr>
          <p:spPr>
            <a:xfrm>
              <a:off x="6025774" y="3427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25774" y="3427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49374" y="3427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49374" y="3427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948062" y="3448612"/>
            <a:ext cx="1637030" cy="658495"/>
            <a:chOff x="948062" y="3448612"/>
            <a:chExt cx="1637030" cy="658495"/>
          </a:xfrm>
        </p:grpSpPr>
        <p:sp>
          <p:nvSpPr>
            <p:cNvPr id="42" name="object 42"/>
            <p:cNvSpPr/>
            <p:nvPr/>
          </p:nvSpPr>
          <p:spPr>
            <a:xfrm>
              <a:off x="952824" y="3453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2824" y="3453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640912" y="3448612"/>
            <a:ext cx="1637030" cy="658495"/>
            <a:chOff x="2640912" y="3448612"/>
            <a:chExt cx="1637030" cy="658495"/>
          </a:xfrm>
        </p:grpSpPr>
        <p:sp>
          <p:nvSpPr>
            <p:cNvPr id="45" name="object 45"/>
            <p:cNvSpPr/>
            <p:nvPr/>
          </p:nvSpPr>
          <p:spPr>
            <a:xfrm>
              <a:off x="2645674" y="3453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45674" y="3453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308050" y="3667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84450" y="3667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13250" y="3667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13450" y="3667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344612" y="4184462"/>
            <a:ext cx="3313429" cy="658495"/>
            <a:chOff x="4344612" y="4184462"/>
            <a:chExt cx="3313429" cy="658495"/>
          </a:xfrm>
        </p:grpSpPr>
        <p:sp>
          <p:nvSpPr>
            <p:cNvPr id="52" name="object 52"/>
            <p:cNvSpPr/>
            <p:nvPr/>
          </p:nvSpPr>
          <p:spPr>
            <a:xfrm>
              <a:off x="6025774" y="4189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25774" y="4189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349374" y="4189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349374" y="418922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948062" y="4210612"/>
            <a:ext cx="1637030" cy="658495"/>
            <a:chOff x="948062" y="4210612"/>
            <a:chExt cx="1637030" cy="658495"/>
          </a:xfrm>
        </p:grpSpPr>
        <p:sp>
          <p:nvSpPr>
            <p:cNvPr id="57" name="object 57"/>
            <p:cNvSpPr/>
            <p:nvPr/>
          </p:nvSpPr>
          <p:spPr>
            <a:xfrm>
              <a:off x="952824" y="4215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52824" y="4215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5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2640912" y="4210612"/>
            <a:ext cx="1637030" cy="658495"/>
            <a:chOff x="2640912" y="4210612"/>
            <a:chExt cx="1637030" cy="658495"/>
          </a:xfrm>
        </p:grpSpPr>
        <p:sp>
          <p:nvSpPr>
            <p:cNvPr id="60" name="object 60"/>
            <p:cNvSpPr/>
            <p:nvPr/>
          </p:nvSpPr>
          <p:spPr>
            <a:xfrm>
              <a:off x="2645674" y="4215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1627499" y="648599"/>
                  </a:moveTo>
                  <a:lnTo>
                    <a:pt x="0" y="648599"/>
                  </a:lnTo>
                  <a:lnTo>
                    <a:pt x="0" y="0"/>
                  </a:lnTo>
                  <a:lnTo>
                    <a:pt x="1627499" y="0"/>
                  </a:lnTo>
                  <a:lnTo>
                    <a:pt x="1627499" y="648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45674" y="4215374"/>
              <a:ext cx="1627505" cy="648970"/>
            </a:xfrm>
            <a:custGeom>
              <a:avLst/>
              <a:gdLst/>
              <a:ahLst/>
              <a:cxnLst/>
              <a:rect l="l" t="t" r="r" b="b"/>
              <a:pathLst>
                <a:path w="1627504" h="648970">
                  <a:moveTo>
                    <a:pt x="0" y="0"/>
                  </a:moveTo>
                  <a:lnTo>
                    <a:pt x="1627499" y="0"/>
                  </a:lnTo>
                  <a:lnTo>
                    <a:pt x="1627499" y="648599"/>
                  </a:lnTo>
                  <a:lnTo>
                    <a:pt x="0" y="648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308050" y="4429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984450" y="4429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813250" y="4429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413450" y="4429662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Fold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997037" y="1192237"/>
            <a:ext cx="662940" cy="256540"/>
            <a:chOff x="7997037" y="1192237"/>
            <a:chExt cx="662940" cy="256540"/>
          </a:xfrm>
        </p:grpSpPr>
        <p:sp>
          <p:nvSpPr>
            <p:cNvPr id="67" name="object 67"/>
            <p:cNvSpPr/>
            <p:nvPr/>
          </p:nvSpPr>
          <p:spPr>
            <a:xfrm>
              <a:off x="8001799" y="1196999"/>
              <a:ext cx="653415" cy="247015"/>
            </a:xfrm>
            <a:custGeom>
              <a:avLst/>
              <a:gdLst/>
              <a:ahLst/>
              <a:cxnLst/>
              <a:rect l="l" t="t" r="r" b="b"/>
              <a:pathLst>
                <a:path w="653415" h="247015">
                  <a:moveTo>
                    <a:pt x="652799" y="246599"/>
                  </a:moveTo>
                  <a:lnTo>
                    <a:pt x="0" y="246599"/>
                  </a:lnTo>
                  <a:lnTo>
                    <a:pt x="0" y="0"/>
                  </a:lnTo>
                  <a:lnTo>
                    <a:pt x="652799" y="0"/>
                  </a:lnTo>
                  <a:lnTo>
                    <a:pt x="652799" y="246599"/>
                  </a:lnTo>
                  <a:close/>
                </a:path>
              </a:pathLst>
            </a:custGeom>
            <a:solidFill>
              <a:srgbClr val="4A8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001799" y="1196999"/>
              <a:ext cx="653415" cy="247015"/>
            </a:xfrm>
            <a:custGeom>
              <a:avLst/>
              <a:gdLst/>
              <a:ahLst/>
              <a:cxnLst/>
              <a:rect l="l" t="t" r="r" b="b"/>
              <a:pathLst>
                <a:path w="653415" h="247015">
                  <a:moveTo>
                    <a:pt x="0" y="0"/>
                  </a:moveTo>
                  <a:lnTo>
                    <a:pt x="652799" y="0"/>
                  </a:lnTo>
                  <a:lnTo>
                    <a:pt x="6527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132874" y="1205720"/>
            <a:ext cx="3289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latin typeface="Arial"/>
                <a:cs typeface="Arial"/>
              </a:rPr>
              <a:t>Train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997037" y="1497037"/>
            <a:ext cx="662940" cy="256540"/>
            <a:chOff x="7997037" y="1497037"/>
            <a:chExt cx="662940" cy="256540"/>
          </a:xfrm>
        </p:grpSpPr>
        <p:sp>
          <p:nvSpPr>
            <p:cNvPr id="71" name="object 71"/>
            <p:cNvSpPr/>
            <p:nvPr/>
          </p:nvSpPr>
          <p:spPr>
            <a:xfrm>
              <a:off x="8001799" y="1501799"/>
              <a:ext cx="653415" cy="247015"/>
            </a:xfrm>
            <a:custGeom>
              <a:avLst/>
              <a:gdLst/>
              <a:ahLst/>
              <a:cxnLst/>
              <a:rect l="l" t="t" r="r" b="b"/>
              <a:pathLst>
                <a:path w="653415" h="247014">
                  <a:moveTo>
                    <a:pt x="652799" y="246599"/>
                  </a:moveTo>
                  <a:lnTo>
                    <a:pt x="0" y="246599"/>
                  </a:lnTo>
                  <a:lnTo>
                    <a:pt x="0" y="0"/>
                  </a:lnTo>
                  <a:lnTo>
                    <a:pt x="652799" y="0"/>
                  </a:lnTo>
                  <a:lnTo>
                    <a:pt x="652799" y="2465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001799" y="1501799"/>
              <a:ext cx="653415" cy="247015"/>
            </a:xfrm>
            <a:custGeom>
              <a:avLst/>
              <a:gdLst/>
              <a:ahLst/>
              <a:cxnLst/>
              <a:rect l="l" t="t" r="r" b="b"/>
              <a:pathLst>
                <a:path w="653415" h="247014">
                  <a:moveTo>
                    <a:pt x="0" y="0"/>
                  </a:moveTo>
                  <a:lnTo>
                    <a:pt x="652799" y="0"/>
                  </a:lnTo>
                  <a:lnTo>
                    <a:pt x="652799" y="246599"/>
                  </a:lnTo>
                  <a:lnTo>
                    <a:pt x="0" y="246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132874" y="1510520"/>
            <a:ext cx="2774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latin typeface="Arial"/>
                <a:cs typeface="Arial"/>
              </a:rPr>
              <a:t>Test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Formalising</a:t>
            </a:r>
            <a:r>
              <a:rPr sz="2400" spc="-100" dirty="0"/>
              <a:t> </a:t>
            </a:r>
            <a:r>
              <a:rPr sz="2400" dirty="0"/>
              <a:t>Machine</a:t>
            </a:r>
            <a:r>
              <a:rPr sz="2400" spc="-100" dirty="0"/>
              <a:t> </a:t>
            </a:r>
            <a:r>
              <a:rPr sz="2400" spc="-10" dirty="0"/>
              <a:t>Learning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46250" y="3173374"/>
            <a:ext cx="1776730" cy="516255"/>
          </a:xfrm>
          <a:custGeom>
            <a:avLst/>
            <a:gdLst/>
            <a:ahLst/>
            <a:cxnLst/>
            <a:rect l="l" t="t" r="r" b="b"/>
            <a:pathLst>
              <a:path w="1776729" h="516254">
                <a:moveTo>
                  <a:pt x="1690648" y="515699"/>
                </a:moveTo>
                <a:lnTo>
                  <a:pt x="85951" y="515699"/>
                </a:lnTo>
                <a:lnTo>
                  <a:pt x="52495" y="508945"/>
                </a:lnTo>
                <a:lnTo>
                  <a:pt x="25174" y="490525"/>
                </a:lnTo>
                <a:lnTo>
                  <a:pt x="6754" y="463204"/>
                </a:lnTo>
                <a:lnTo>
                  <a:pt x="0" y="429748"/>
                </a:lnTo>
                <a:lnTo>
                  <a:pt x="0" y="85951"/>
                </a:lnTo>
                <a:lnTo>
                  <a:pt x="6754" y="52495"/>
                </a:lnTo>
                <a:lnTo>
                  <a:pt x="25174" y="25174"/>
                </a:lnTo>
                <a:lnTo>
                  <a:pt x="52495" y="6754"/>
                </a:lnTo>
                <a:lnTo>
                  <a:pt x="85951" y="0"/>
                </a:lnTo>
                <a:lnTo>
                  <a:pt x="1690648" y="0"/>
                </a:lnTo>
                <a:lnTo>
                  <a:pt x="1738334" y="14440"/>
                </a:lnTo>
                <a:lnTo>
                  <a:pt x="1770057" y="53059"/>
                </a:lnTo>
                <a:lnTo>
                  <a:pt x="1776599" y="85951"/>
                </a:lnTo>
                <a:lnTo>
                  <a:pt x="1776599" y="429748"/>
                </a:lnTo>
                <a:lnTo>
                  <a:pt x="1769845" y="463204"/>
                </a:lnTo>
                <a:lnTo>
                  <a:pt x="1751425" y="490525"/>
                </a:lnTo>
                <a:lnTo>
                  <a:pt x="1724104" y="508945"/>
                </a:lnTo>
                <a:lnTo>
                  <a:pt x="1690648" y="515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4449" y="3228533"/>
            <a:ext cx="147129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Training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Arial"/>
                <a:cs typeface="Arial"/>
              </a:rPr>
              <a:t>(x1,y1),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(x2,y2)...(xN,yN)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86599" y="2829124"/>
            <a:ext cx="1269365" cy="1204595"/>
          </a:xfrm>
          <a:custGeom>
            <a:avLst/>
            <a:gdLst/>
            <a:ahLst/>
            <a:cxnLst/>
            <a:rect l="l" t="t" r="r" b="b"/>
            <a:pathLst>
              <a:path w="1269364" h="1204595">
                <a:moveTo>
                  <a:pt x="634649" y="1204199"/>
                </a:moveTo>
                <a:lnTo>
                  <a:pt x="585052" y="1202388"/>
                </a:lnTo>
                <a:lnTo>
                  <a:pt x="536498" y="1197043"/>
                </a:lnTo>
                <a:lnTo>
                  <a:pt x="489130" y="1188298"/>
                </a:lnTo>
                <a:lnTo>
                  <a:pt x="443088" y="1176286"/>
                </a:lnTo>
                <a:lnTo>
                  <a:pt x="398513" y="1161143"/>
                </a:lnTo>
                <a:lnTo>
                  <a:pt x="355547" y="1143001"/>
                </a:lnTo>
                <a:lnTo>
                  <a:pt x="314329" y="1121995"/>
                </a:lnTo>
                <a:lnTo>
                  <a:pt x="275003" y="1098258"/>
                </a:lnTo>
                <a:lnTo>
                  <a:pt x="237708" y="1071925"/>
                </a:lnTo>
                <a:lnTo>
                  <a:pt x="202586" y="1043128"/>
                </a:lnTo>
                <a:lnTo>
                  <a:pt x="169778" y="1012003"/>
                </a:lnTo>
                <a:lnTo>
                  <a:pt x="139425" y="978682"/>
                </a:lnTo>
                <a:lnTo>
                  <a:pt x="111668" y="943300"/>
                </a:lnTo>
                <a:lnTo>
                  <a:pt x="86648" y="905991"/>
                </a:lnTo>
                <a:lnTo>
                  <a:pt x="64506" y="866888"/>
                </a:lnTo>
                <a:lnTo>
                  <a:pt x="45384" y="826125"/>
                </a:lnTo>
                <a:lnTo>
                  <a:pt x="29422" y="783836"/>
                </a:lnTo>
                <a:lnTo>
                  <a:pt x="16761" y="740155"/>
                </a:lnTo>
                <a:lnTo>
                  <a:pt x="7543" y="695217"/>
                </a:lnTo>
                <a:lnTo>
                  <a:pt x="1909" y="649153"/>
                </a:lnTo>
                <a:lnTo>
                  <a:pt x="0" y="602099"/>
                </a:lnTo>
                <a:lnTo>
                  <a:pt x="1909" y="555046"/>
                </a:lnTo>
                <a:lnTo>
                  <a:pt x="7543" y="508982"/>
                </a:lnTo>
                <a:lnTo>
                  <a:pt x="16761" y="464043"/>
                </a:lnTo>
                <a:lnTo>
                  <a:pt x="29422" y="420363"/>
                </a:lnTo>
                <a:lnTo>
                  <a:pt x="45384" y="378074"/>
                </a:lnTo>
                <a:lnTo>
                  <a:pt x="64506" y="337311"/>
                </a:lnTo>
                <a:lnTo>
                  <a:pt x="86648" y="298208"/>
                </a:lnTo>
                <a:lnTo>
                  <a:pt x="111668" y="260899"/>
                </a:lnTo>
                <a:lnTo>
                  <a:pt x="139425" y="225517"/>
                </a:lnTo>
                <a:lnTo>
                  <a:pt x="169778" y="192196"/>
                </a:lnTo>
                <a:lnTo>
                  <a:pt x="202586" y="161070"/>
                </a:lnTo>
                <a:lnTo>
                  <a:pt x="237708" y="132274"/>
                </a:lnTo>
                <a:lnTo>
                  <a:pt x="275003" y="105941"/>
                </a:lnTo>
                <a:lnTo>
                  <a:pt x="314329" y="82204"/>
                </a:lnTo>
                <a:lnTo>
                  <a:pt x="355547" y="61198"/>
                </a:lnTo>
                <a:lnTo>
                  <a:pt x="398513" y="43056"/>
                </a:lnTo>
                <a:lnTo>
                  <a:pt x="443088" y="27913"/>
                </a:lnTo>
                <a:lnTo>
                  <a:pt x="489130" y="15901"/>
                </a:lnTo>
                <a:lnTo>
                  <a:pt x="536498" y="7156"/>
                </a:lnTo>
                <a:lnTo>
                  <a:pt x="585052" y="1811"/>
                </a:lnTo>
                <a:lnTo>
                  <a:pt x="634649" y="0"/>
                </a:lnTo>
                <a:lnTo>
                  <a:pt x="684903" y="1889"/>
                </a:lnTo>
                <a:lnTo>
                  <a:pt x="734530" y="7500"/>
                </a:lnTo>
                <a:lnTo>
                  <a:pt x="783317" y="16750"/>
                </a:lnTo>
                <a:lnTo>
                  <a:pt x="831051" y="29555"/>
                </a:lnTo>
                <a:lnTo>
                  <a:pt x="877519" y="45832"/>
                </a:lnTo>
                <a:lnTo>
                  <a:pt x="922509" y="65495"/>
                </a:lnTo>
                <a:lnTo>
                  <a:pt x="965806" y="88463"/>
                </a:lnTo>
                <a:lnTo>
                  <a:pt x="1007198" y="114650"/>
                </a:lnTo>
                <a:lnTo>
                  <a:pt x="1046472" y="143974"/>
                </a:lnTo>
                <a:lnTo>
                  <a:pt x="1083415" y="176350"/>
                </a:lnTo>
                <a:lnTo>
                  <a:pt x="1117541" y="211398"/>
                </a:lnTo>
                <a:lnTo>
                  <a:pt x="1148450" y="248658"/>
                </a:lnTo>
                <a:lnTo>
                  <a:pt x="1176054" y="287927"/>
                </a:lnTo>
                <a:lnTo>
                  <a:pt x="1200263" y="329004"/>
                </a:lnTo>
                <a:lnTo>
                  <a:pt x="1220990" y="371686"/>
                </a:lnTo>
                <a:lnTo>
                  <a:pt x="1238146" y="415771"/>
                </a:lnTo>
                <a:lnTo>
                  <a:pt x="1251643" y="461057"/>
                </a:lnTo>
                <a:lnTo>
                  <a:pt x="1261393" y="507342"/>
                </a:lnTo>
                <a:lnTo>
                  <a:pt x="1267308" y="554423"/>
                </a:lnTo>
                <a:lnTo>
                  <a:pt x="1269299" y="602099"/>
                </a:lnTo>
                <a:lnTo>
                  <a:pt x="1267390" y="649153"/>
                </a:lnTo>
                <a:lnTo>
                  <a:pt x="1261756" y="695217"/>
                </a:lnTo>
                <a:lnTo>
                  <a:pt x="1252538" y="740155"/>
                </a:lnTo>
                <a:lnTo>
                  <a:pt x="1239877" y="783836"/>
                </a:lnTo>
                <a:lnTo>
                  <a:pt x="1223915" y="826125"/>
                </a:lnTo>
                <a:lnTo>
                  <a:pt x="1204793" y="866888"/>
                </a:lnTo>
                <a:lnTo>
                  <a:pt x="1182651" y="905991"/>
                </a:lnTo>
                <a:lnTo>
                  <a:pt x="1157631" y="943300"/>
                </a:lnTo>
                <a:lnTo>
                  <a:pt x="1129874" y="978682"/>
                </a:lnTo>
                <a:lnTo>
                  <a:pt x="1099521" y="1012003"/>
                </a:lnTo>
                <a:lnTo>
                  <a:pt x="1066713" y="1043128"/>
                </a:lnTo>
                <a:lnTo>
                  <a:pt x="1031591" y="1071925"/>
                </a:lnTo>
                <a:lnTo>
                  <a:pt x="994296" y="1098258"/>
                </a:lnTo>
                <a:lnTo>
                  <a:pt x="954969" y="1121995"/>
                </a:lnTo>
                <a:lnTo>
                  <a:pt x="913752" y="1143001"/>
                </a:lnTo>
                <a:lnTo>
                  <a:pt x="870786" y="1161143"/>
                </a:lnTo>
                <a:lnTo>
                  <a:pt x="826211" y="1176286"/>
                </a:lnTo>
                <a:lnTo>
                  <a:pt x="780169" y="1188298"/>
                </a:lnTo>
                <a:lnTo>
                  <a:pt x="732801" y="1197043"/>
                </a:lnTo>
                <a:lnTo>
                  <a:pt x="684247" y="1202388"/>
                </a:lnTo>
                <a:lnTo>
                  <a:pt x="634649" y="12041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5509" y="3213800"/>
            <a:ext cx="723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Arial"/>
                <a:cs typeface="Arial"/>
              </a:rPr>
              <a:t>Learning Algorithm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24495" y="3185824"/>
            <a:ext cx="1776730" cy="490855"/>
          </a:xfrm>
          <a:custGeom>
            <a:avLst/>
            <a:gdLst/>
            <a:ahLst/>
            <a:cxnLst/>
            <a:rect l="l" t="t" r="r" b="b"/>
            <a:pathLst>
              <a:path w="1776729" h="490854">
                <a:moveTo>
                  <a:pt x="1694797" y="490799"/>
                </a:moveTo>
                <a:lnTo>
                  <a:pt x="81801" y="490799"/>
                </a:lnTo>
                <a:lnTo>
                  <a:pt x="49960" y="484371"/>
                </a:lnTo>
                <a:lnTo>
                  <a:pt x="23959" y="466840"/>
                </a:lnTo>
                <a:lnTo>
                  <a:pt x="6428" y="440839"/>
                </a:lnTo>
                <a:lnTo>
                  <a:pt x="0" y="408998"/>
                </a:lnTo>
                <a:lnTo>
                  <a:pt x="0" y="81801"/>
                </a:lnTo>
                <a:lnTo>
                  <a:pt x="6428" y="49960"/>
                </a:lnTo>
                <a:lnTo>
                  <a:pt x="23959" y="23959"/>
                </a:lnTo>
                <a:lnTo>
                  <a:pt x="49960" y="6428"/>
                </a:lnTo>
                <a:lnTo>
                  <a:pt x="81801" y="0"/>
                </a:lnTo>
                <a:lnTo>
                  <a:pt x="1694797" y="0"/>
                </a:lnTo>
                <a:lnTo>
                  <a:pt x="1740181" y="13743"/>
                </a:lnTo>
                <a:lnTo>
                  <a:pt x="1770373" y="50497"/>
                </a:lnTo>
                <a:lnTo>
                  <a:pt x="1776599" y="81801"/>
                </a:lnTo>
                <a:lnTo>
                  <a:pt x="1776599" y="408998"/>
                </a:lnTo>
                <a:lnTo>
                  <a:pt x="1770171" y="440839"/>
                </a:lnTo>
                <a:lnTo>
                  <a:pt x="1752640" y="466840"/>
                </a:lnTo>
                <a:lnTo>
                  <a:pt x="1726639" y="484371"/>
                </a:lnTo>
                <a:lnTo>
                  <a:pt x="1694797" y="4907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36817" y="3183829"/>
            <a:ext cx="115189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Final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Hypothesis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27390" y="1269009"/>
            <a:ext cx="3152140" cy="3386454"/>
          </a:xfrm>
          <a:custGeom>
            <a:avLst/>
            <a:gdLst/>
            <a:ahLst/>
            <a:cxnLst/>
            <a:rect l="l" t="t" r="r" b="b"/>
            <a:pathLst>
              <a:path w="3152140" h="3386454">
                <a:moveTo>
                  <a:pt x="2214308" y="81800"/>
                </a:moveTo>
                <a:lnTo>
                  <a:pt x="2200554" y="36410"/>
                </a:lnTo>
                <a:lnTo>
                  <a:pt x="2163800" y="6223"/>
                </a:lnTo>
                <a:lnTo>
                  <a:pt x="2132507" y="0"/>
                </a:lnTo>
                <a:lnTo>
                  <a:pt x="81800" y="0"/>
                </a:lnTo>
                <a:lnTo>
                  <a:pt x="49961" y="6426"/>
                </a:lnTo>
                <a:lnTo>
                  <a:pt x="23964" y="23952"/>
                </a:lnTo>
                <a:lnTo>
                  <a:pt x="6426" y="49961"/>
                </a:lnTo>
                <a:lnTo>
                  <a:pt x="0" y="81800"/>
                </a:lnTo>
                <a:lnTo>
                  <a:pt x="0" y="408990"/>
                </a:lnTo>
                <a:lnTo>
                  <a:pt x="6426" y="440842"/>
                </a:lnTo>
                <a:lnTo>
                  <a:pt x="23964" y="466839"/>
                </a:lnTo>
                <a:lnTo>
                  <a:pt x="49961" y="484365"/>
                </a:lnTo>
                <a:lnTo>
                  <a:pt x="81800" y="490791"/>
                </a:lnTo>
                <a:lnTo>
                  <a:pt x="2132507" y="490791"/>
                </a:lnTo>
                <a:lnTo>
                  <a:pt x="2164346" y="484365"/>
                </a:lnTo>
                <a:lnTo>
                  <a:pt x="2190343" y="466839"/>
                </a:lnTo>
                <a:lnTo>
                  <a:pt x="2207869" y="440842"/>
                </a:lnTo>
                <a:lnTo>
                  <a:pt x="2214308" y="408990"/>
                </a:lnTo>
                <a:lnTo>
                  <a:pt x="2214308" y="81800"/>
                </a:lnTo>
                <a:close/>
              </a:path>
              <a:path w="3152140" h="3386454">
                <a:moveTo>
                  <a:pt x="3151797" y="2977273"/>
                </a:moveTo>
                <a:lnTo>
                  <a:pt x="3138055" y="2931896"/>
                </a:lnTo>
                <a:lnTo>
                  <a:pt x="3101302" y="2901708"/>
                </a:lnTo>
                <a:lnTo>
                  <a:pt x="3069996" y="2895473"/>
                </a:lnTo>
                <a:lnTo>
                  <a:pt x="1457007" y="2895473"/>
                </a:lnTo>
                <a:lnTo>
                  <a:pt x="1425168" y="2901899"/>
                </a:lnTo>
                <a:lnTo>
                  <a:pt x="1399159" y="2919438"/>
                </a:lnTo>
                <a:lnTo>
                  <a:pt x="1381633" y="2945434"/>
                </a:lnTo>
                <a:lnTo>
                  <a:pt x="1375206" y="2977273"/>
                </a:lnTo>
                <a:lnTo>
                  <a:pt x="1375206" y="3304476"/>
                </a:lnTo>
                <a:lnTo>
                  <a:pt x="1381633" y="3336315"/>
                </a:lnTo>
                <a:lnTo>
                  <a:pt x="1399159" y="3362312"/>
                </a:lnTo>
                <a:lnTo>
                  <a:pt x="1425168" y="3379851"/>
                </a:lnTo>
                <a:lnTo>
                  <a:pt x="1457007" y="3386277"/>
                </a:lnTo>
                <a:lnTo>
                  <a:pt x="3069996" y="3386277"/>
                </a:lnTo>
                <a:lnTo>
                  <a:pt x="3101848" y="3379851"/>
                </a:lnTo>
                <a:lnTo>
                  <a:pt x="3127845" y="3362312"/>
                </a:lnTo>
                <a:lnTo>
                  <a:pt x="3145371" y="3336315"/>
                </a:lnTo>
                <a:lnTo>
                  <a:pt x="3151797" y="3304476"/>
                </a:lnTo>
                <a:lnTo>
                  <a:pt x="3151797" y="2977273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23169" y="4291515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Hypothesis</a:t>
            </a:r>
            <a:r>
              <a:rPr sz="1300" spc="-7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Set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24450" y="2027525"/>
            <a:ext cx="2020570" cy="746760"/>
          </a:xfrm>
          <a:custGeom>
            <a:avLst/>
            <a:gdLst/>
            <a:ahLst/>
            <a:cxnLst/>
            <a:rect l="l" t="t" r="r" b="b"/>
            <a:pathLst>
              <a:path w="2020570" h="746760">
                <a:moveTo>
                  <a:pt x="1895797" y="746399"/>
                </a:moveTo>
                <a:lnTo>
                  <a:pt x="124402" y="746399"/>
                </a:lnTo>
                <a:lnTo>
                  <a:pt x="75979" y="736623"/>
                </a:lnTo>
                <a:lnTo>
                  <a:pt x="36436" y="709963"/>
                </a:lnTo>
                <a:lnTo>
                  <a:pt x="9776" y="670420"/>
                </a:lnTo>
                <a:lnTo>
                  <a:pt x="0" y="621997"/>
                </a:lnTo>
                <a:lnTo>
                  <a:pt x="0" y="124402"/>
                </a:lnTo>
                <a:lnTo>
                  <a:pt x="9776" y="75979"/>
                </a:lnTo>
                <a:lnTo>
                  <a:pt x="36436" y="36436"/>
                </a:lnTo>
                <a:lnTo>
                  <a:pt x="75979" y="9776"/>
                </a:lnTo>
                <a:lnTo>
                  <a:pt x="124402" y="0"/>
                </a:lnTo>
                <a:lnTo>
                  <a:pt x="1895797" y="0"/>
                </a:lnTo>
                <a:lnTo>
                  <a:pt x="1943404" y="9469"/>
                </a:lnTo>
                <a:lnTo>
                  <a:pt x="1983763" y="36436"/>
                </a:lnTo>
                <a:lnTo>
                  <a:pt x="2010730" y="76795"/>
                </a:lnTo>
                <a:lnTo>
                  <a:pt x="2020199" y="124402"/>
                </a:lnTo>
                <a:lnTo>
                  <a:pt x="2020199" y="621997"/>
                </a:lnTo>
                <a:lnTo>
                  <a:pt x="2010423" y="670420"/>
                </a:lnTo>
                <a:lnTo>
                  <a:pt x="1983763" y="709963"/>
                </a:lnTo>
                <a:lnTo>
                  <a:pt x="1944220" y="736623"/>
                </a:lnTo>
                <a:lnTo>
                  <a:pt x="1895797" y="7463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31882" y="1258875"/>
            <a:ext cx="1804670" cy="145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5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Unknown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target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function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→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800">
              <a:latin typeface="Arial"/>
              <a:cs typeface="Arial"/>
            </a:endParaRPr>
          </a:p>
          <a:p>
            <a:pPr marL="33655" marR="26034"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Unknown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generating Distribution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ts val="1905"/>
              </a:lnSpc>
            </a:pPr>
            <a:r>
              <a:rPr sz="1600" spc="-20" dirty="0">
                <a:latin typeface="Arial"/>
                <a:cs typeface="Arial"/>
              </a:rPr>
              <a:t>P(X)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93559" y="1759799"/>
            <a:ext cx="3312795" cy="2660015"/>
            <a:chOff x="2793559" y="1759799"/>
            <a:chExt cx="3312795" cy="26600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3559" y="1759799"/>
              <a:ext cx="81980" cy="2492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34550" y="2773924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h="282575">
                  <a:moveTo>
                    <a:pt x="0" y="0"/>
                  </a:moveTo>
                  <a:lnTo>
                    <a:pt x="0" y="282299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3559" y="3046699"/>
              <a:ext cx="81980" cy="1055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79200" y="4098665"/>
              <a:ext cx="242570" cy="311785"/>
            </a:xfrm>
            <a:custGeom>
              <a:avLst/>
              <a:gdLst/>
              <a:ahLst/>
              <a:cxnLst/>
              <a:rect l="l" t="t" r="r" b="b"/>
              <a:pathLst>
                <a:path w="242570" h="311785">
                  <a:moveTo>
                    <a:pt x="0" y="311213"/>
                  </a:moveTo>
                  <a:lnTo>
                    <a:pt x="242099" y="311213"/>
                  </a:lnTo>
                  <a:lnTo>
                    <a:pt x="2420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22849" y="3431224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4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2824" y="3390234"/>
              <a:ext cx="105500" cy="819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55900" y="3431224"/>
              <a:ext cx="254635" cy="0"/>
            </a:xfrm>
            <a:custGeom>
              <a:avLst/>
              <a:gdLst/>
              <a:ahLst/>
              <a:cxnLst/>
              <a:rect l="l" t="t" r="r" b="b"/>
              <a:pathLst>
                <a:path w="254635">
                  <a:moveTo>
                    <a:pt x="0" y="0"/>
                  </a:moveTo>
                  <a:lnTo>
                    <a:pt x="2543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0774" y="3390234"/>
              <a:ext cx="105500" cy="819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5424" y="1277106"/>
            <a:ext cx="5594985" cy="2233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Models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selection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not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straightforward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Pick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a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class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of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models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-</a:t>
            </a:r>
            <a:r>
              <a:rPr sz="1800" dirty="0">
                <a:latin typeface="Helvetica" pitchFamily="2" charset="0"/>
                <a:cs typeface="Arial"/>
              </a:rPr>
              <a:t>&gt;</a:t>
            </a:r>
            <a:r>
              <a:rPr sz="1800" spc="-5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Tune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hyper-</a:t>
            </a:r>
            <a:r>
              <a:rPr sz="1800" spc="-10" dirty="0">
                <a:latin typeface="Helvetica" pitchFamily="2" charset="0"/>
                <a:cs typeface="Arial"/>
              </a:rPr>
              <a:t>parameters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4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data</a:t>
            </a:r>
            <a:r>
              <a:rPr sz="1800" spc="-4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4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select</a:t>
            </a:r>
            <a:r>
              <a:rPr sz="1800" spc="-4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models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Generalization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suffers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if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only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based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on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training</a:t>
            </a:r>
            <a:r>
              <a:rPr sz="1800" spc="-30" dirty="0">
                <a:latin typeface="Helvetica" pitchFamily="2" charset="0"/>
                <a:cs typeface="Arial"/>
              </a:rPr>
              <a:t> </a:t>
            </a:r>
            <a:r>
              <a:rPr sz="1800" spc="-20" dirty="0">
                <a:latin typeface="Helvetica" pitchFamily="2" charset="0"/>
                <a:cs typeface="Arial"/>
              </a:rPr>
              <a:t>data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Many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(equally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better/worse)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models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choose</a:t>
            </a:r>
            <a:r>
              <a:rPr sz="1800" spc="-10" dirty="0">
                <a:latin typeface="Helvetica" pitchFamily="2" charset="0"/>
                <a:cs typeface="Arial"/>
              </a:rPr>
              <a:t> </a:t>
            </a:r>
            <a:r>
              <a:rPr sz="1800" spc="-20" dirty="0">
                <a:latin typeface="Helvetica" pitchFamily="2" charset="0"/>
                <a:cs typeface="Arial"/>
              </a:rPr>
              <a:t>from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Cross</a:t>
            </a:r>
            <a:r>
              <a:rPr sz="1800" spc="-3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validation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2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the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rescue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spc="-25" dirty="0">
                <a:latin typeface="Helvetica" pitchFamily="2" charset="0"/>
                <a:cs typeface="Arial"/>
              </a:rPr>
              <a:t>(?)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Hard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to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generalize</a:t>
            </a:r>
            <a:endParaRPr sz="1800" dirty="0">
              <a:latin typeface="Helvetica" pitchFamily="2" charset="0"/>
              <a:cs typeface="Arial"/>
            </a:endParaRPr>
          </a:p>
          <a:p>
            <a:pPr marL="379095" indent="-335915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79095" algn="l"/>
              </a:tabLst>
            </a:pPr>
            <a:r>
              <a:rPr sz="1800" dirty="0">
                <a:latin typeface="Helvetica" pitchFamily="2" charset="0"/>
                <a:cs typeface="Arial"/>
              </a:rPr>
              <a:t>And,</a:t>
            </a:r>
            <a:r>
              <a:rPr sz="1800" spc="-20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no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dirty="0">
                <a:latin typeface="Helvetica" pitchFamily="2" charset="0"/>
                <a:cs typeface="Arial"/>
              </a:rPr>
              <a:t>free</a:t>
            </a:r>
            <a:r>
              <a:rPr sz="1800" spc="-15" dirty="0">
                <a:latin typeface="Helvetica" pitchFamily="2" charset="0"/>
                <a:cs typeface="Arial"/>
              </a:rPr>
              <a:t> </a:t>
            </a:r>
            <a:r>
              <a:rPr sz="1800" spc="-10" dirty="0">
                <a:latin typeface="Helvetica" pitchFamily="2" charset="0"/>
                <a:cs typeface="Arial"/>
              </a:rPr>
              <a:t>lunch</a:t>
            </a:r>
            <a:endParaRPr sz="1800" dirty="0">
              <a:latin typeface="Helvetica" pitchFamily="2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Formalising</a:t>
            </a:r>
            <a:r>
              <a:rPr sz="2400" spc="-100" dirty="0"/>
              <a:t> </a:t>
            </a:r>
            <a:r>
              <a:rPr sz="2400" dirty="0"/>
              <a:t>Machine</a:t>
            </a:r>
            <a:r>
              <a:rPr sz="2400" spc="-100" dirty="0"/>
              <a:t> </a:t>
            </a:r>
            <a:r>
              <a:rPr sz="2400" spc="-10" dirty="0"/>
              <a:t>Learning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46250" y="3173374"/>
            <a:ext cx="1776730" cy="516255"/>
          </a:xfrm>
          <a:custGeom>
            <a:avLst/>
            <a:gdLst/>
            <a:ahLst/>
            <a:cxnLst/>
            <a:rect l="l" t="t" r="r" b="b"/>
            <a:pathLst>
              <a:path w="1776729" h="516254">
                <a:moveTo>
                  <a:pt x="1690648" y="515699"/>
                </a:moveTo>
                <a:lnTo>
                  <a:pt x="85951" y="515699"/>
                </a:lnTo>
                <a:lnTo>
                  <a:pt x="52495" y="508945"/>
                </a:lnTo>
                <a:lnTo>
                  <a:pt x="25174" y="490525"/>
                </a:lnTo>
                <a:lnTo>
                  <a:pt x="6754" y="463204"/>
                </a:lnTo>
                <a:lnTo>
                  <a:pt x="0" y="429748"/>
                </a:lnTo>
                <a:lnTo>
                  <a:pt x="0" y="85951"/>
                </a:lnTo>
                <a:lnTo>
                  <a:pt x="6754" y="52495"/>
                </a:lnTo>
                <a:lnTo>
                  <a:pt x="25174" y="25174"/>
                </a:lnTo>
                <a:lnTo>
                  <a:pt x="52495" y="6754"/>
                </a:lnTo>
                <a:lnTo>
                  <a:pt x="85951" y="0"/>
                </a:lnTo>
                <a:lnTo>
                  <a:pt x="1690648" y="0"/>
                </a:lnTo>
                <a:lnTo>
                  <a:pt x="1738334" y="14440"/>
                </a:lnTo>
                <a:lnTo>
                  <a:pt x="1770057" y="53059"/>
                </a:lnTo>
                <a:lnTo>
                  <a:pt x="1776599" y="85951"/>
                </a:lnTo>
                <a:lnTo>
                  <a:pt x="1776599" y="429748"/>
                </a:lnTo>
                <a:lnTo>
                  <a:pt x="1769845" y="463204"/>
                </a:lnTo>
                <a:lnTo>
                  <a:pt x="1751425" y="490525"/>
                </a:lnTo>
                <a:lnTo>
                  <a:pt x="1724104" y="508945"/>
                </a:lnTo>
                <a:lnTo>
                  <a:pt x="1690648" y="5156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4449" y="3228533"/>
            <a:ext cx="147129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Training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Arial"/>
                <a:cs typeface="Arial"/>
              </a:rPr>
              <a:t>(x1,y1),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(x2,y2)...(xN,yN)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86599" y="2829124"/>
            <a:ext cx="1269365" cy="1204595"/>
          </a:xfrm>
          <a:custGeom>
            <a:avLst/>
            <a:gdLst/>
            <a:ahLst/>
            <a:cxnLst/>
            <a:rect l="l" t="t" r="r" b="b"/>
            <a:pathLst>
              <a:path w="1269364" h="1204595">
                <a:moveTo>
                  <a:pt x="634649" y="1204199"/>
                </a:moveTo>
                <a:lnTo>
                  <a:pt x="585052" y="1202388"/>
                </a:lnTo>
                <a:lnTo>
                  <a:pt x="536498" y="1197043"/>
                </a:lnTo>
                <a:lnTo>
                  <a:pt x="489130" y="1188298"/>
                </a:lnTo>
                <a:lnTo>
                  <a:pt x="443088" y="1176286"/>
                </a:lnTo>
                <a:lnTo>
                  <a:pt x="398513" y="1161143"/>
                </a:lnTo>
                <a:lnTo>
                  <a:pt x="355547" y="1143001"/>
                </a:lnTo>
                <a:lnTo>
                  <a:pt x="314329" y="1121995"/>
                </a:lnTo>
                <a:lnTo>
                  <a:pt x="275003" y="1098258"/>
                </a:lnTo>
                <a:lnTo>
                  <a:pt x="237708" y="1071925"/>
                </a:lnTo>
                <a:lnTo>
                  <a:pt x="202586" y="1043128"/>
                </a:lnTo>
                <a:lnTo>
                  <a:pt x="169778" y="1012003"/>
                </a:lnTo>
                <a:lnTo>
                  <a:pt x="139425" y="978682"/>
                </a:lnTo>
                <a:lnTo>
                  <a:pt x="111668" y="943300"/>
                </a:lnTo>
                <a:lnTo>
                  <a:pt x="86648" y="905991"/>
                </a:lnTo>
                <a:lnTo>
                  <a:pt x="64506" y="866888"/>
                </a:lnTo>
                <a:lnTo>
                  <a:pt x="45384" y="826125"/>
                </a:lnTo>
                <a:lnTo>
                  <a:pt x="29422" y="783836"/>
                </a:lnTo>
                <a:lnTo>
                  <a:pt x="16761" y="740155"/>
                </a:lnTo>
                <a:lnTo>
                  <a:pt x="7543" y="695217"/>
                </a:lnTo>
                <a:lnTo>
                  <a:pt x="1909" y="649153"/>
                </a:lnTo>
                <a:lnTo>
                  <a:pt x="0" y="602099"/>
                </a:lnTo>
                <a:lnTo>
                  <a:pt x="1909" y="555046"/>
                </a:lnTo>
                <a:lnTo>
                  <a:pt x="7543" y="508982"/>
                </a:lnTo>
                <a:lnTo>
                  <a:pt x="16761" y="464043"/>
                </a:lnTo>
                <a:lnTo>
                  <a:pt x="29422" y="420363"/>
                </a:lnTo>
                <a:lnTo>
                  <a:pt x="45384" y="378074"/>
                </a:lnTo>
                <a:lnTo>
                  <a:pt x="64506" y="337311"/>
                </a:lnTo>
                <a:lnTo>
                  <a:pt x="86648" y="298208"/>
                </a:lnTo>
                <a:lnTo>
                  <a:pt x="111668" y="260899"/>
                </a:lnTo>
                <a:lnTo>
                  <a:pt x="139425" y="225517"/>
                </a:lnTo>
                <a:lnTo>
                  <a:pt x="169778" y="192196"/>
                </a:lnTo>
                <a:lnTo>
                  <a:pt x="202586" y="161070"/>
                </a:lnTo>
                <a:lnTo>
                  <a:pt x="237708" y="132274"/>
                </a:lnTo>
                <a:lnTo>
                  <a:pt x="275003" y="105941"/>
                </a:lnTo>
                <a:lnTo>
                  <a:pt x="314329" y="82204"/>
                </a:lnTo>
                <a:lnTo>
                  <a:pt x="355547" y="61198"/>
                </a:lnTo>
                <a:lnTo>
                  <a:pt x="398513" y="43056"/>
                </a:lnTo>
                <a:lnTo>
                  <a:pt x="443088" y="27913"/>
                </a:lnTo>
                <a:lnTo>
                  <a:pt x="489130" y="15901"/>
                </a:lnTo>
                <a:lnTo>
                  <a:pt x="536498" y="7156"/>
                </a:lnTo>
                <a:lnTo>
                  <a:pt x="585052" y="1811"/>
                </a:lnTo>
                <a:lnTo>
                  <a:pt x="634649" y="0"/>
                </a:lnTo>
                <a:lnTo>
                  <a:pt x="684903" y="1889"/>
                </a:lnTo>
                <a:lnTo>
                  <a:pt x="734530" y="7500"/>
                </a:lnTo>
                <a:lnTo>
                  <a:pt x="783317" y="16750"/>
                </a:lnTo>
                <a:lnTo>
                  <a:pt x="831051" y="29555"/>
                </a:lnTo>
                <a:lnTo>
                  <a:pt x="877519" y="45832"/>
                </a:lnTo>
                <a:lnTo>
                  <a:pt x="922509" y="65495"/>
                </a:lnTo>
                <a:lnTo>
                  <a:pt x="965806" y="88463"/>
                </a:lnTo>
                <a:lnTo>
                  <a:pt x="1007198" y="114650"/>
                </a:lnTo>
                <a:lnTo>
                  <a:pt x="1046472" y="143974"/>
                </a:lnTo>
                <a:lnTo>
                  <a:pt x="1083415" y="176350"/>
                </a:lnTo>
                <a:lnTo>
                  <a:pt x="1117541" y="211398"/>
                </a:lnTo>
                <a:lnTo>
                  <a:pt x="1148450" y="248658"/>
                </a:lnTo>
                <a:lnTo>
                  <a:pt x="1176054" y="287927"/>
                </a:lnTo>
                <a:lnTo>
                  <a:pt x="1200263" y="329004"/>
                </a:lnTo>
                <a:lnTo>
                  <a:pt x="1220990" y="371686"/>
                </a:lnTo>
                <a:lnTo>
                  <a:pt x="1238146" y="415771"/>
                </a:lnTo>
                <a:lnTo>
                  <a:pt x="1251643" y="461057"/>
                </a:lnTo>
                <a:lnTo>
                  <a:pt x="1261393" y="507342"/>
                </a:lnTo>
                <a:lnTo>
                  <a:pt x="1267308" y="554423"/>
                </a:lnTo>
                <a:lnTo>
                  <a:pt x="1269299" y="602099"/>
                </a:lnTo>
                <a:lnTo>
                  <a:pt x="1267390" y="649153"/>
                </a:lnTo>
                <a:lnTo>
                  <a:pt x="1261756" y="695217"/>
                </a:lnTo>
                <a:lnTo>
                  <a:pt x="1252538" y="740155"/>
                </a:lnTo>
                <a:lnTo>
                  <a:pt x="1239877" y="783836"/>
                </a:lnTo>
                <a:lnTo>
                  <a:pt x="1223915" y="826125"/>
                </a:lnTo>
                <a:lnTo>
                  <a:pt x="1204793" y="866888"/>
                </a:lnTo>
                <a:lnTo>
                  <a:pt x="1182651" y="905991"/>
                </a:lnTo>
                <a:lnTo>
                  <a:pt x="1157631" y="943300"/>
                </a:lnTo>
                <a:lnTo>
                  <a:pt x="1129874" y="978682"/>
                </a:lnTo>
                <a:lnTo>
                  <a:pt x="1099521" y="1012003"/>
                </a:lnTo>
                <a:lnTo>
                  <a:pt x="1066713" y="1043128"/>
                </a:lnTo>
                <a:lnTo>
                  <a:pt x="1031591" y="1071925"/>
                </a:lnTo>
                <a:lnTo>
                  <a:pt x="994296" y="1098258"/>
                </a:lnTo>
                <a:lnTo>
                  <a:pt x="954969" y="1121995"/>
                </a:lnTo>
                <a:lnTo>
                  <a:pt x="913752" y="1143001"/>
                </a:lnTo>
                <a:lnTo>
                  <a:pt x="870786" y="1161143"/>
                </a:lnTo>
                <a:lnTo>
                  <a:pt x="826211" y="1176286"/>
                </a:lnTo>
                <a:lnTo>
                  <a:pt x="780169" y="1188298"/>
                </a:lnTo>
                <a:lnTo>
                  <a:pt x="732801" y="1197043"/>
                </a:lnTo>
                <a:lnTo>
                  <a:pt x="684247" y="1202388"/>
                </a:lnTo>
                <a:lnTo>
                  <a:pt x="634649" y="12041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45509" y="3213800"/>
            <a:ext cx="723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Arial"/>
                <a:cs typeface="Arial"/>
              </a:rPr>
              <a:t>Learning Algorithm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24495" y="3185824"/>
            <a:ext cx="1776730" cy="490855"/>
          </a:xfrm>
          <a:custGeom>
            <a:avLst/>
            <a:gdLst/>
            <a:ahLst/>
            <a:cxnLst/>
            <a:rect l="l" t="t" r="r" b="b"/>
            <a:pathLst>
              <a:path w="1776729" h="490854">
                <a:moveTo>
                  <a:pt x="1694797" y="490799"/>
                </a:moveTo>
                <a:lnTo>
                  <a:pt x="81801" y="490799"/>
                </a:lnTo>
                <a:lnTo>
                  <a:pt x="49960" y="484371"/>
                </a:lnTo>
                <a:lnTo>
                  <a:pt x="23959" y="466840"/>
                </a:lnTo>
                <a:lnTo>
                  <a:pt x="6428" y="440839"/>
                </a:lnTo>
                <a:lnTo>
                  <a:pt x="0" y="408998"/>
                </a:lnTo>
                <a:lnTo>
                  <a:pt x="0" y="81801"/>
                </a:lnTo>
                <a:lnTo>
                  <a:pt x="6428" y="49960"/>
                </a:lnTo>
                <a:lnTo>
                  <a:pt x="23959" y="23959"/>
                </a:lnTo>
                <a:lnTo>
                  <a:pt x="49960" y="6428"/>
                </a:lnTo>
                <a:lnTo>
                  <a:pt x="81801" y="0"/>
                </a:lnTo>
                <a:lnTo>
                  <a:pt x="1694797" y="0"/>
                </a:lnTo>
                <a:lnTo>
                  <a:pt x="1740181" y="13743"/>
                </a:lnTo>
                <a:lnTo>
                  <a:pt x="1770373" y="50497"/>
                </a:lnTo>
                <a:lnTo>
                  <a:pt x="1776599" y="81801"/>
                </a:lnTo>
                <a:lnTo>
                  <a:pt x="1776599" y="408998"/>
                </a:lnTo>
                <a:lnTo>
                  <a:pt x="1770171" y="440839"/>
                </a:lnTo>
                <a:lnTo>
                  <a:pt x="1752640" y="466840"/>
                </a:lnTo>
                <a:lnTo>
                  <a:pt x="1726639" y="484371"/>
                </a:lnTo>
                <a:lnTo>
                  <a:pt x="1694797" y="4907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36817" y="3183829"/>
            <a:ext cx="1151890" cy="480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Final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Hypothesis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27399" y="1268999"/>
            <a:ext cx="2214880" cy="490855"/>
          </a:xfrm>
          <a:custGeom>
            <a:avLst/>
            <a:gdLst/>
            <a:ahLst/>
            <a:cxnLst/>
            <a:rect l="l" t="t" r="r" b="b"/>
            <a:pathLst>
              <a:path w="2214879" h="490855">
                <a:moveTo>
                  <a:pt x="2132498" y="490799"/>
                </a:moveTo>
                <a:lnTo>
                  <a:pt x="81801" y="490799"/>
                </a:lnTo>
                <a:lnTo>
                  <a:pt x="49960" y="484371"/>
                </a:lnTo>
                <a:lnTo>
                  <a:pt x="23959" y="466840"/>
                </a:lnTo>
                <a:lnTo>
                  <a:pt x="6428" y="440839"/>
                </a:lnTo>
                <a:lnTo>
                  <a:pt x="0" y="408998"/>
                </a:lnTo>
                <a:lnTo>
                  <a:pt x="0" y="81801"/>
                </a:lnTo>
                <a:lnTo>
                  <a:pt x="6428" y="49960"/>
                </a:lnTo>
                <a:lnTo>
                  <a:pt x="23959" y="23959"/>
                </a:lnTo>
                <a:lnTo>
                  <a:pt x="49960" y="6428"/>
                </a:lnTo>
                <a:lnTo>
                  <a:pt x="81801" y="0"/>
                </a:lnTo>
                <a:lnTo>
                  <a:pt x="2132498" y="0"/>
                </a:lnTo>
                <a:lnTo>
                  <a:pt x="2177881" y="13743"/>
                </a:lnTo>
                <a:lnTo>
                  <a:pt x="2208073" y="50497"/>
                </a:lnTo>
                <a:lnTo>
                  <a:pt x="2214299" y="81801"/>
                </a:lnTo>
                <a:lnTo>
                  <a:pt x="2214299" y="408998"/>
                </a:lnTo>
                <a:lnTo>
                  <a:pt x="2207871" y="440839"/>
                </a:lnTo>
                <a:lnTo>
                  <a:pt x="2190340" y="466840"/>
                </a:lnTo>
                <a:lnTo>
                  <a:pt x="2164339" y="484371"/>
                </a:lnTo>
                <a:lnTo>
                  <a:pt x="2132498" y="4907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31882" y="1258875"/>
            <a:ext cx="180467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55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Unknown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target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function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sz="1800" i="1" dirty="0">
                <a:latin typeface="Arial"/>
                <a:cs typeface="Arial"/>
              </a:rPr>
              <a:t>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→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24444" y="2027529"/>
            <a:ext cx="3054985" cy="2628265"/>
          </a:xfrm>
          <a:custGeom>
            <a:avLst/>
            <a:gdLst/>
            <a:ahLst/>
            <a:cxnLst/>
            <a:rect l="l" t="t" r="r" b="b"/>
            <a:pathLst>
              <a:path w="3054985" h="2628265">
                <a:moveTo>
                  <a:pt x="2020201" y="124409"/>
                </a:moveTo>
                <a:lnTo>
                  <a:pt x="2010727" y="76796"/>
                </a:lnTo>
                <a:lnTo>
                  <a:pt x="1983765" y="36436"/>
                </a:lnTo>
                <a:lnTo>
                  <a:pt x="1943404" y="9474"/>
                </a:lnTo>
                <a:lnTo>
                  <a:pt x="1895792" y="0"/>
                </a:lnTo>
                <a:lnTo>
                  <a:pt x="124396" y="0"/>
                </a:lnTo>
                <a:lnTo>
                  <a:pt x="75984" y="9779"/>
                </a:lnTo>
                <a:lnTo>
                  <a:pt x="36436" y="36436"/>
                </a:lnTo>
                <a:lnTo>
                  <a:pt x="9779" y="75984"/>
                </a:lnTo>
                <a:lnTo>
                  <a:pt x="0" y="124409"/>
                </a:lnTo>
                <a:lnTo>
                  <a:pt x="0" y="621995"/>
                </a:lnTo>
                <a:lnTo>
                  <a:pt x="9779" y="670420"/>
                </a:lnTo>
                <a:lnTo>
                  <a:pt x="36436" y="709968"/>
                </a:lnTo>
                <a:lnTo>
                  <a:pt x="75984" y="736625"/>
                </a:lnTo>
                <a:lnTo>
                  <a:pt x="124396" y="746404"/>
                </a:lnTo>
                <a:lnTo>
                  <a:pt x="1895792" y="746404"/>
                </a:lnTo>
                <a:lnTo>
                  <a:pt x="1944217" y="736625"/>
                </a:lnTo>
                <a:lnTo>
                  <a:pt x="1983765" y="709968"/>
                </a:lnTo>
                <a:lnTo>
                  <a:pt x="2010422" y="670420"/>
                </a:lnTo>
                <a:lnTo>
                  <a:pt x="2020201" y="621995"/>
                </a:lnTo>
                <a:lnTo>
                  <a:pt x="2020201" y="124409"/>
                </a:lnTo>
                <a:close/>
              </a:path>
              <a:path w="3054985" h="2628265">
                <a:moveTo>
                  <a:pt x="3054743" y="2218753"/>
                </a:moveTo>
                <a:lnTo>
                  <a:pt x="3041002" y="2173376"/>
                </a:lnTo>
                <a:lnTo>
                  <a:pt x="3004248" y="2143188"/>
                </a:lnTo>
                <a:lnTo>
                  <a:pt x="2972943" y="2136952"/>
                </a:lnTo>
                <a:lnTo>
                  <a:pt x="1359954" y="2136952"/>
                </a:lnTo>
                <a:lnTo>
                  <a:pt x="1328115" y="2143379"/>
                </a:lnTo>
                <a:lnTo>
                  <a:pt x="1302105" y="2160917"/>
                </a:lnTo>
                <a:lnTo>
                  <a:pt x="1284579" y="2186914"/>
                </a:lnTo>
                <a:lnTo>
                  <a:pt x="1278153" y="2218753"/>
                </a:lnTo>
                <a:lnTo>
                  <a:pt x="1278153" y="2545956"/>
                </a:lnTo>
                <a:lnTo>
                  <a:pt x="1284579" y="2577795"/>
                </a:lnTo>
                <a:lnTo>
                  <a:pt x="1302105" y="2603792"/>
                </a:lnTo>
                <a:lnTo>
                  <a:pt x="1328115" y="2621330"/>
                </a:lnTo>
                <a:lnTo>
                  <a:pt x="1359954" y="2627757"/>
                </a:lnTo>
                <a:lnTo>
                  <a:pt x="2972943" y="2627757"/>
                </a:lnTo>
                <a:lnTo>
                  <a:pt x="3004794" y="2621330"/>
                </a:lnTo>
                <a:lnTo>
                  <a:pt x="3030791" y="2603792"/>
                </a:lnTo>
                <a:lnTo>
                  <a:pt x="3048317" y="2577795"/>
                </a:lnTo>
                <a:lnTo>
                  <a:pt x="3054743" y="2545956"/>
                </a:lnTo>
                <a:lnTo>
                  <a:pt x="3054743" y="2218753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53400" y="2077129"/>
            <a:ext cx="1762125" cy="633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Unknown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data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generating Distribution</a:t>
            </a:r>
            <a:endParaRPr sz="1200">
              <a:latin typeface="Arial"/>
              <a:cs typeface="Arial"/>
            </a:endParaRPr>
          </a:p>
          <a:p>
            <a:pPr marL="635" algn="ctr">
              <a:lnSpc>
                <a:spcPts val="1905"/>
              </a:lnSpc>
            </a:pPr>
            <a:r>
              <a:rPr sz="1600" spc="-20" dirty="0">
                <a:latin typeface="Arial"/>
                <a:cs typeface="Arial"/>
              </a:rPr>
              <a:t>P(X)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85" y="4291515"/>
            <a:ext cx="4479925" cy="79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Hypothesis</a:t>
            </a:r>
            <a:r>
              <a:rPr sz="1300" spc="-7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Set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Figure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Fig.1.9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Mostafa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al.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93559" y="1759799"/>
            <a:ext cx="4250055" cy="2660015"/>
            <a:chOff x="2793559" y="1759799"/>
            <a:chExt cx="4250055" cy="266001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3559" y="1759799"/>
              <a:ext cx="81980" cy="2492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34550" y="2773924"/>
              <a:ext cx="0" cy="282575"/>
            </a:xfrm>
            <a:custGeom>
              <a:avLst/>
              <a:gdLst/>
              <a:ahLst/>
              <a:cxnLst/>
              <a:rect l="l" t="t" r="r" b="b"/>
              <a:pathLst>
                <a:path h="282575">
                  <a:moveTo>
                    <a:pt x="0" y="0"/>
                  </a:moveTo>
                  <a:lnTo>
                    <a:pt x="0" y="282299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3559" y="3046699"/>
              <a:ext cx="81980" cy="1055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79200" y="4098665"/>
              <a:ext cx="242570" cy="311785"/>
            </a:xfrm>
            <a:custGeom>
              <a:avLst/>
              <a:gdLst/>
              <a:ahLst/>
              <a:cxnLst/>
              <a:rect l="l" t="t" r="r" b="b"/>
              <a:pathLst>
                <a:path w="242570" h="311785">
                  <a:moveTo>
                    <a:pt x="0" y="311213"/>
                  </a:moveTo>
                  <a:lnTo>
                    <a:pt x="242099" y="311213"/>
                  </a:lnTo>
                  <a:lnTo>
                    <a:pt x="2420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99876" y="406122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22849" y="3431224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4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2824" y="3390234"/>
              <a:ext cx="105500" cy="819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755900" y="3431224"/>
              <a:ext cx="254635" cy="0"/>
            </a:xfrm>
            <a:custGeom>
              <a:avLst/>
              <a:gdLst/>
              <a:ahLst/>
              <a:cxnLst/>
              <a:rect l="l" t="t" r="r" b="b"/>
              <a:pathLst>
                <a:path w="254635">
                  <a:moveTo>
                    <a:pt x="0" y="0"/>
                  </a:moveTo>
                  <a:lnTo>
                    <a:pt x="254399" y="0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0774" y="3390234"/>
              <a:ext cx="105500" cy="819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844650" y="2400724"/>
              <a:ext cx="3168015" cy="720090"/>
            </a:xfrm>
            <a:custGeom>
              <a:avLst/>
              <a:gdLst/>
              <a:ahLst/>
              <a:cxnLst/>
              <a:rect l="l" t="t" r="r" b="b"/>
              <a:pathLst>
                <a:path w="3168015" h="720089">
                  <a:moveTo>
                    <a:pt x="0" y="0"/>
                  </a:moveTo>
                  <a:lnTo>
                    <a:pt x="3167999" y="0"/>
                  </a:lnTo>
                  <a:lnTo>
                    <a:pt x="3167999" y="719813"/>
                  </a:lnTo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91226" y="309911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1F49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91226" y="309911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55950" y="2145862"/>
            <a:ext cx="6000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inference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95" dirty="0"/>
              <a:t> </a:t>
            </a:r>
            <a:r>
              <a:rPr dirty="0"/>
              <a:t>learning</a:t>
            </a:r>
            <a:r>
              <a:rPr spc="-20" dirty="0"/>
              <a:t> </a:t>
            </a:r>
            <a:r>
              <a:rPr spc="-1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825" y="1440981"/>
            <a:ext cx="3712210" cy="1957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i="1" dirty="0">
                <a:latin typeface="Arial"/>
                <a:cs typeface="Arial"/>
              </a:rPr>
              <a:t>“A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computer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program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said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learn </a:t>
            </a:r>
            <a:r>
              <a:rPr sz="1800" i="1" dirty="0">
                <a:latin typeface="Arial"/>
                <a:cs typeface="Arial"/>
              </a:rPr>
              <a:t>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experience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with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respect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to </a:t>
            </a:r>
            <a:r>
              <a:rPr sz="1800" i="1" dirty="0">
                <a:latin typeface="Arial"/>
                <a:cs typeface="Arial"/>
              </a:rPr>
              <a:t>some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class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tasks 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and </a:t>
            </a:r>
            <a:r>
              <a:rPr sz="1800" i="1" dirty="0">
                <a:latin typeface="Arial"/>
                <a:cs typeface="Arial"/>
              </a:rPr>
              <a:t>performance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measure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25" dirty="0">
                <a:latin typeface="Arial"/>
                <a:cs typeface="Arial"/>
              </a:rPr>
              <a:t> its </a:t>
            </a:r>
            <a:r>
              <a:rPr sz="1800" i="1" dirty="0">
                <a:latin typeface="Arial"/>
                <a:cs typeface="Arial"/>
              </a:rPr>
              <a:t>performance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tasks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as </a:t>
            </a:r>
            <a:r>
              <a:rPr sz="1800" i="1" dirty="0">
                <a:latin typeface="Arial"/>
                <a:cs typeface="Arial"/>
              </a:rPr>
              <a:t>measured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by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improves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with </a:t>
            </a:r>
            <a:r>
              <a:rPr sz="1800" i="1" dirty="0">
                <a:latin typeface="Arial"/>
                <a:cs typeface="Arial"/>
              </a:rPr>
              <a:t>experience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E</a:t>
            </a:r>
            <a:r>
              <a:rPr sz="1800" i="1" spc="-25" dirty="0">
                <a:latin typeface="Arial"/>
                <a:cs typeface="Arial"/>
              </a:rPr>
              <a:t>.”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825" y="3740062"/>
            <a:ext cx="25806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latin typeface="Arial"/>
                <a:cs typeface="Arial"/>
              </a:rPr>
              <a:t>Mitchell, </a:t>
            </a:r>
            <a:r>
              <a:rPr sz="1100" i="1" spc="-30" dirty="0">
                <a:latin typeface="Arial"/>
                <a:cs typeface="Arial"/>
              </a:rPr>
              <a:t>Tom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M.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Machine learning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(1997)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9823" y="1555250"/>
            <a:ext cx="4154225" cy="2144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35" dirty="0"/>
              <a:t> </a:t>
            </a:r>
            <a:r>
              <a:rPr spc="-45" dirty="0"/>
              <a:t>Task,</a:t>
            </a:r>
            <a:r>
              <a:rPr spc="-70" dirty="0"/>
              <a:t> </a:t>
            </a:r>
            <a:r>
              <a:rPr b="1" spc="-50" dirty="0">
                <a:latin typeface="Arial"/>
                <a:cs typeface="Arial"/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088" y="1204495"/>
            <a:ext cx="2546350" cy="2785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Classification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Regression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Transcription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Machine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translation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Face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recognition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Anomaly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Synthesis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&amp;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sampling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Denoising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dirty="0">
                <a:latin typeface="Arial"/>
                <a:cs typeface="Arial"/>
              </a:rPr>
              <a:t>Density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estimation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5"/>
              </a:spcBef>
              <a:buSzPct val="77777"/>
              <a:buChar char="●"/>
              <a:tabLst>
                <a:tab pos="347980" algn="l"/>
              </a:tabLst>
            </a:pPr>
            <a:r>
              <a:rPr sz="1800" spc="-10" dirty="0">
                <a:latin typeface="Arial"/>
                <a:cs typeface="Arial"/>
              </a:rPr>
              <a:t>Self-driving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7075" y="2660149"/>
            <a:ext cx="3627550" cy="12609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1576" y="1150150"/>
            <a:ext cx="3627550" cy="997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oao_theme_1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ustom 2">
      <a:majorFont>
        <a:latin typeface="Century Gothic Paneuropean SemB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oao_theme_1" id="{09E85FE7-238F-4DD4-852D-5D32DD11F02A}" vid="{64E8C7E2-AC12-4862-9670-BFC23FCADF90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Joao_theme_1</Template>
  <TotalTime>221</TotalTime>
  <Words>1932</Words>
  <Application>Microsoft Office PowerPoint</Application>
  <PresentationFormat>On-screen Show (16:9)</PresentationFormat>
  <Paragraphs>424</Paragraphs>
  <Slides>60</Slides>
  <Notes>60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Arial</vt:lpstr>
      <vt:lpstr>Arial Unicode MS</vt:lpstr>
      <vt:lpstr>Calibri</vt:lpstr>
      <vt:lpstr>Calibri Light</vt:lpstr>
      <vt:lpstr>Cambria Math</vt:lpstr>
      <vt:lpstr>Candara Light</vt:lpstr>
      <vt:lpstr>Century Gothic Paneuropean SemB</vt:lpstr>
      <vt:lpstr>Helvetica</vt:lpstr>
      <vt:lpstr>Meiryo UI</vt:lpstr>
      <vt:lpstr>Palatino Linotype</vt:lpstr>
      <vt:lpstr>Tahoma</vt:lpstr>
      <vt:lpstr>Times New Roman</vt:lpstr>
      <vt:lpstr>Joao_theme_1</vt:lpstr>
      <vt:lpstr>1_Office Theme</vt:lpstr>
      <vt:lpstr>Machine Learning Basics</vt:lpstr>
      <vt:lpstr>Overview &amp; Credits</vt:lpstr>
      <vt:lpstr>Formalising Machine Learning</vt:lpstr>
      <vt:lpstr>Formalising Machine Learning</vt:lpstr>
      <vt:lpstr>Formalising Machine Learning</vt:lpstr>
      <vt:lpstr>Formalising Machine Learning</vt:lpstr>
      <vt:lpstr>Formalising Machine Learning</vt:lpstr>
      <vt:lpstr>A learning algorithm</vt:lpstr>
      <vt:lpstr>The Task, T</vt:lpstr>
      <vt:lpstr>The Performance measure, P</vt:lpstr>
      <vt:lpstr>The Experience, E</vt:lpstr>
      <vt:lpstr>Supervised Learning</vt:lpstr>
      <vt:lpstr>Unsupervised learning</vt:lpstr>
      <vt:lpstr>Semi-supervised learning</vt:lpstr>
      <vt:lpstr>Reinforcement learning</vt:lpstr>
      <vt:lpstr>More….</vt:lpstr>
      <vt:lpstr>Formulate your learning task</vt:lpstr>
      <vt:lpstr>Example: Linear regression</vt:lpstr>
      <vt:lpstr>Example: Linear regression</vt:lpstr>
      <vt:lpstr>Principles of Learning</vt:lpstr>
      <vt:lpstr>Generalization Error</vt:lpstr>
      <vt:lpstr>Generalization Error</vt:lpstr>
      <vt:lpstr>There’s No Free Lunch</vt:lpstr>
      <vt:lpstr>There’s No Free Lunch</vt:lpstr>
      <vt:lpstr>There’s No Free Lunch</vt:lpstr>
      <vt:lpstr>Four horsemen of ML failure</vt:lpstr>
      <vt:lpstr>Data assumptions</vt:lpstr>
      <vt:lpstr>Data Snooping</vt:lpstr>
      <vt:lpstr>Underfitting &amp; Overfitting</vt:lpstr>
      <vt:lpstr>Underfitting &amp; Overfitting</vt:lpstr>
      <vt:lpstr>Underfitting &amp; Overfitting</vt:lpstr>
      <vt:lpstr>Handling overfitting</vt:lpstr>
      <vt:lpstr>Summary of Learning Principles</vt:lpstr>
      <vt:lpstr>A non-linear classifier</vt:lpstr>
      <vt:lpstr>k-Nearest Neighbour Classification</vt:lpstr>
      <vt:lpstr>k-Nearest Neighbour Classification</vt:lpstr>
      <vt:lpstr>k-Nearest Neighbour Classification</vt:lpstr>
      <vt:lpstr>An unsupervised clustering algorithm</vt:lpstr>
      <vt:lpstr>Unsupervised Learning: Clustering</vt:lpstr>
      <vt:lpstr>Toy example:</vt:lpstr>
      <vt:lpstr>How would you cluster these points?</vt:lpstr>
      <vt:lpstr>Initialize centroids, randomly!</vt:lpstr>
      <vt:lpstr>Assign points to nearest centroid!</vt:lpstr>
      <vt:lpstr>Assign points to nearest centroid!</vt:lpstr>
      <vt:lpstr>Assign points to nearest centroid!</vt:lpstr>
      <vt:lpstr>Recompute centroids!</vt:lpstr>
      <vt:lpstr>Recompute centroids!</vt:lpstr>
      <vt:lpstr>Iterate, until convergence!</vt:lpstr>
      <vt:lpstr>Iterate, until convergence!</vt:lpstr>
      <vt:lpstr>k-Means clustering based Image Segmentation</vt:lpstr>
      <vt:lpstr>Summary: k-Means Clustering</vt:lpstr>
      <vt:lpstr>Model Selection &amp; Validation</vt:lpstr>
      <vt:lpstr>Model Selection &amp; Validation</vt:lpstr>
      <vt:lpstr>Validation Set comes to the rescue</vt:lpstr>
      <vt:lpstr>Validation Set comes to the rescue</vt:lpstr>
      <vt:lpstr>Validation Set comes to the rescue</vt:lpstr>
      <vt:lpstr>Cross-validation gives more training data</vt:lpstr>
      <vt:lpstr>Cross-validation gives more training data</vt:lpstr>
      <vt:lpstr>Cross-validation gives more training data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S4_0_MLBasics</dc:title>
  <cp:lastModifiedBy>João Henrique Campagnolo</cp:lastModifiedBy>
  <cp:revision>33</cp:revision>
  <dcterms:created xsi:type="dcterms:W3CDTF">2024-05-25T16:48:05Z</dcterms:created>
  <dcterms:modified xsi:type="dcterms:W3CDTF">2024-05-28T10:08:32Z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